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9" roundtripDataSignature="AMtx7mhkkmaw5OpnXfn7QZSzj2/61+ZDs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customschemas.google.com/relationships/presentationmetadata" Target="meta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1" name="Google Shape;81;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1" name="Google Shape;21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1" name="Google Shape;221;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9" name="Google Shape;229;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6" name="Google Shape;246;p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4" name="Google Shape;254;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3" name="Google Shape;263;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1" name="Google Shape;271;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0" name="Google Shape;280;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2" name="Google Shape;292;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1" name="Google Shape;301;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0" name="Google Shape;310;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9" name="Google Shape;319;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5b19f83a6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8" name="Google Shape;328;g5b19f83a64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5b19f83a64_0_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7" name="Google Shape;337;g5b19f83a64_0_10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p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0" name="Google Shape;10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4" name="Google Shape;15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3" name="Google Shape;16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3" name="Google Shape;17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2" name="Google Shape;18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2" name="Google Shape;19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1" name="Google Shape;20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1" name="Shape 11"/>
        <p:cNvGrpSpPr/>
        <p:nvPr/>
      </p:nvGrpSpPr>
      <p:grpSpPr>
        <a:xfrm>
          <a:off x="0" y="0"/>
          <a:ext cx="0" cy="0"/>
          <a:chOff x="0" y="0"/>
          <a:chExt cx="0" cy="0"/>
        </a:xfrm>
      </p:grpSpPr>
      <p:sp>
        <p:nvSpPr>
          <p:cNvPr id="12" name="Google Shape;12;p26"/>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marR="0" algn="ctr">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3" name="Google Shape;13;p26"/>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marR="0" algn="ctr">
              <a:lnSpc>
                <a:spcPct val="90000"/>
              </a:lnSpc>
              <a:spcBef>
                <a:spcPts val="10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algn="ctr">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2pPr>
            <a:lvl3pPr lvl="2" marR="0" algn="ctr">
              <a:lnSpc>
                <a:spcPct val="90000"/>
              </a:lnSpc>
              <a:spcBef>
                <a:spcPts val="5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4pPr>
            <a:lvl5pPr lvl="4"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5pPr>
            <a:lvl6pPr lvl="5"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6pPr>
            <a:lvl7pPr lvl="6"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7pPr>
            <a:lvl8pPr lvl="7"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8pPr>
            <a:lvl9pPr lvl="8" marR="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9pPr>
          </a:lstStyle>
          <a:p/>
        </p:txBody>
      </p:sp>
      <p:sp>
        <p:nvSpPr>
          <p:cNvPr id="14" name="Google Shape;14;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 name="Google Shape;15;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 name="Google Shape;16;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67" name="Shape 67"/>
        <p:cNvGrpSpPr/>
        <p:nvPr/>
      </p:nvGrpSpPr>
      <p:grpSpPr>
        <a:xfrm>
          <a:off x="0" y="0"/>
          <a:ext cx="0" cy="0"/>
          <a:chOff x="0" y="0"/>
          <a:chExt cx="0" cy="0"/>
        </a:xfrm>
      </p:grpSpPr>
      <p:sp>
        <p:nvSpPr>
          <p:cNvPr id="68" name="Google Shape;68;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69" name="Google Shape;69;p35"/>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406400" lvl="0" marL="457200" marR="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0" name="Google Shape;70;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1" name="Google Shape;71;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2" name="Google Shape;72;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3" name="Shape 73"/>
        <p:cNvGrpSpPr/>
        <p:nvPr/>
      </p:nvGrpSpPr>
      <p:grpSpPr>
        <a:xfrm>
          <a:off x="0" y="0"/>
          <a:ext cx="0" cy="0"/>
          <a:chOff x="0" y="0"/>
          <a:chExt cx="0" cy="0"/>
        </a:xfrm>
      </p:grpSpPr>
      <p:sp>
        <p:nvSpPr>
          <p:cNvPr id="74" name="Google Shape;74;p36"/>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marR="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75" name="Google Shape;75;p36"/>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6" name="Google Shape;76;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8" name="Google Shape;78;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7" name="Shape 17"/>
        <p:cNvGrpSpPr/>
        <p:nvPr/>
      </p:nvGrpSpPr>
      <p:grpSpPr>
        <a:xfrm>
          <a:off x="0" y="0"/>
          <a:ext cx="0" cy="0"/>
          <a:chOff x="0" y="0"/>
          <a:chExt cx="0" cy="0"/>
        </a:xfrm>
      </p:grpSpPr>
      <p:sp>
        <p:nvSpPr>
          <p:cNvPr id="18" name="Google Shape;18;p2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marR="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19" name="Google Shape;19;p2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marR="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0" name="Google Shape;20;p2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406400" lvl="0" marL="457200" marR="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1" name="Google Shape;21;p2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marR="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Calibri"/>
                <a:ea typeface="Calibri"/>
                <a:cs typeface="Calibri"/>
                <a:sym typeface="Calibri"/>
              </a:defRPr>
            </a:lvl1pPr>
            <a:lvl2pPr indent="-228600" lvl="1" marL="914400" marR="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22" name="Google Shape;22;p2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406400" lvl="0" marL="457200" marR="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3" name="Google Shape;23;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4" name="Google Shape;24;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5" name="Google Shape;25;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6" name="Shape 26"/>
        <p:cNvGrpSpPr/>
        <p:nvPr/>
      </p:nvGrpSpPr>
      <p:grpSpPr>
        <a:xfrm>
          <a:off x="0" y="0"/>
          <a:ext cx="0" cy="0"/>
          <a:chOff x="0" y="0"/>
          <a:chExt cx="0" cy="0"/>
        </a:xfrm>
      </p:grpSpPr>
      <p:sp>
        <p:nvSpPr>
          <p:cNvPr id="27" name="Google Shape;27;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28" name="Google Shape;28;p2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9" name="Google Shape;29;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0" name="Google Shape;30;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1" name="Google Shape;31;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2" name="Shape 32"/>
        <p:cNvGrpSpPr/>
        <p:nvPr/>
      </p:nvGrpSpPr>
      <p:grpSpPr>
        <a:xfrm>
          <a:off x="0" y="0"/>
          <a:ext cx="0" cy="0"/>
          <a:chOff x="0" y="0"/>
          <a:chExt cx="0" cy="0"/>
        </a:xfrm>
      </p:grpSpPr>
      <p:sp>
        <p:nvSpPr>
          <p:cNvPr id="33" name="Google Shape;33;p29"/>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marR="0" algn="l">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34" name="Google Shape;34;p29"/>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marR="0" algn="l">
              <a:lnSpc>
                <a:spcPct val="90000"/>
              </a:lnSpc>
              <a:spcBef>
                <a:spcPts val="100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1pPr>
            <a:lvl2pPr indent="-228600" lvl="1" marL="914400" marR="0" algn="l">
              <a:lnSpc>
                <a:spcPct val="90000"/>
              </a:lnSpc>
              <a:spcBef>
                <a:spcPts val="5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2pPr>
            <a:lvl3pPr indent="-228600" lvl="2" marL="1371600" marR="0" algn="l">
              <a:lnSpc>
                <a:spcPct val="90000"/>
              </a:lnSpc>
              <a:spcBef>
                <a:spcPts val="5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3pPr>
            <a:lvl4pPr indent="-228600" lvl="3" marL="1828800" marR="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4pPr>
            <a:lvl5pPr indent="-228600" lvl="4" marL="2286000" marR="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5pPr>
            <a:lvl6pPr indent="-228600" lvl="5" marL="2743200" marR="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6pPr>
            <a:lvl7pPr indent="-228600" lvl="6" marL="3200400" marR="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7pPr>
            <a:lvl8pPr indent="-228600" lvl="7" marL="3657600" marR="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8pPr>
            <a:lvl9pPr indent="-228600" lvl="8" marL="4114800" marR="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9pPr>
          </a:lstStyle>
          <a:p/>
        </p:txBody>
      </p:sp>
      <p:sp>
        <p:nvSpPr>
          <p:cNvPr id="35" name="Google Shape;35;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8" name="Shape 38"/>
        <p:cNvGrpSpPr/>
        <p:nvPr/>
      </p:nvGrpSpPr>
      <p:grpSpPr>
        <a:xfrm>
          <a:off x="0" y="0"/>
          <a:ext cx="0" cy="0"/>
          <a:chOff x="0" y="0"/>
          <a:chExt cx="0" cy="0"/>
        </a:xfrm>
      </p:grpSpPr>
      <p:sp>
        <p:nvSpPr>
          <p:cNvPr id="39" name="Google Shape;39;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40" name="Google Shape;40;p30"/>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1" name="Google Shape;41;p30"/>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Google Shape;42;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3" name="Google Shape;43;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5" name="Shape 45"/>
        <p:cNvGrpSpPr/>
        <p:nvPr/>
      </p:nvGrpSpPr>
      <p:grpSpPr>
        <a:xfrm>
          <a:off x="0" y="0"/>
          <a:ext cx="0" cy="0"/>
          <a:chOff x="0" y="0"/>
          <a:chExt cx="0" cy="0"/>
        </a:xfrm>
      </p:grpSpPr>
      <p:sp>
        <p:nvSpPr>
          <p:cNvPr id="46" name="Google Shape;46;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47" name="Google Shape;47;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8" name="Google Shape;48;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9" name="Google Shape;49;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rgbClr val="990000"/>
        </a:solidFill>
      </p:bgPr>
    </p:bg>
    <p:spTree>
      <p:nvGrpSpPr>
        <p:cNvPr id="50" name="Shape 50"/>
        <p:cNvGrpSpPr/>
        <p:nvPr/>
      </p:nvGrpSpPr>
      <p:grpSpPr>
        <a:xfrm>
          <a:off x="0" y="0"/>
          <a:ext cx="0" cy="0"/>
          <a:chOff x="0" y="0"/>
          <a:chExt cx="0" cy="0"/>
        </a:xfrm>
      </p:grpSpPr>
      <p:sp>
        <p:nvSpPr>
          <p:cNvPr id="51" name="Google Shape;51;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
        <p:nvSpPr>
          <p:cNvPr id="52" name="Google Shape;52;p32"/>
          <p:cNvSpPr/>
          <p:nvPr/>
        </p:nvSpPr>
        <p:spPr>
          <a:xfrm>
            <a:off x="6150925" y="0"/>
            <a:ext cx="6041100" cy="6876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3" name="Shape 53"/>
        <p:cNvGrpSpPr/>
        <p:nvPr/>
      </p:nvGrpSpPr>
      <p:grpSpPr>
        <a:xfrm>
          <a:off x="0" y="0"/>
          <a:ext cx="0" cy="0"/>
          <a:chOff x="0" y="0"/>
          <a:chExt cx="0" cy="0"/>
        </a:xfrm>
      </p:grpSpPr>
      <p:sp>
        <p:nvSpPr>
          <p:cNvPr id="54" name="Google Shape;54;p3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55" name="Google Shape;55;p33"/>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marR="0" algn="l">
              <a:lnSpc>
                <a:spcPct val="90000"/>
              </a:lnSpc>
              <a:spcBef>
                <a:spcPts val="100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6" name="Google Shape;56;p33"/>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228600" lvl="1" marL="914400" marR="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57" name="Google Shape;57;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0" name="Shape 60"/>
        <p:cNvGrpSpPr/>
        <p:nvPr/>
      </p:nvGrpSpPr>
      <p:grpSpPr>
        <a:xfrm>
          <a:off x="0" y="0"/>
          <a:ext cx="0" cy="0"/>
          <a:chOff x="0" y="0"/>
          <a:chExt cx="0" cy="0"/>
        </a:xfrm>
      </p:grpSpPr>
      <p:sp>
        <p:nvSpPr>
          <p:cNvPr id="61" name="Google Shape;61;p3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p:txBody>
      </p:sp>
      <p:sp>
        <p:nvSpPr>
          <p:cNvPr id="62" name="Google Shape;62;p34"/>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3" name="Google Shape;63;p3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1pPr>
            <a:lvl2pPr indent="-228600" lvl="1" marL="914400" marR="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4" name="Google Shape;64;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algn="l">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5" name="Google Shape;65;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algn="ctr">
              <a:lnSpc>
                <a:spcPct val="100000"/>
              </a:lnSpc>
              <a:spcBef>
                <a:spcPts val="0"/>
              </a:spcBef>
              <a:spcAft>
                <a:spcPts val="0"/>
              </a:spcAft>
              <a:buSzPts val="1400"/>
              <a:buNone/>
              <a:defRPr sz="1200">
                <a:solidFill>
                  <a:srgbClr val="888888"/>
                </a:solidFill>
                <a:latin typeface="Calibri"/>
                <a:ea typeface="Calibri"/>
                <a:cs typeface="Calibri"/>
                <a:sym typeface="Calibri"/>
              </a:defRPr>
            </a:lvl1pPr>
            <a:lvl2pPr lvl="1"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6" name="Google Shape;66;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2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2.png"/><Relationship Id="rId5" Type="http://schemas.openxmlformats.org/officeDocument/2006/relationships/image" Target="../media/image16.png"/><Relationship Id="rId6" Type="http://schemas.openxmlformats.org/officeDocument/2006/relationships/image" Target="../media/image2.png"/><Relationship Id="rId7"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jpg"/><Relationship Id="rId4" Type="http://schemas.openxmlformats.org/officeDocument/2006/relationships/image" Target="../media/image8.png"/><Relationship Id="rId5"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3.jpg"/><Relationship Id="rId4"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2.png"/><Relationship Id="rId5" Type="http://schemas.openxmlformats.org/officeDocument/2006/relationships/image" Target="../media/image14.png"/><Relationship Id="rId6" Type="http://schemas.openxmlformats.org/officeDocument/2006/relationships/image" Target="../media/image11.png"/><Relationship Id="rId7"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3.jpg"/><Relationship Id="rId4"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3.jpg"/><Relationship Id="rId4" Type="http://schemas.openxmlformats.org/officeDocument/2006/relationships/image" Target="../media/image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jp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jp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jp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2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jp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jp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jpg"/><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jp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
          <p:cNvSpPr/>
          <p:nvPr/>
        </p:nvSpPr>
        <p:spPr>
          <a:xfrm>
            <a:off x="0" y="899410"/>
            <a:ext cx="12192000" cy="59586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84" name="Google Shape;84;p1"/>
          <p:cNvSpPr txBox="1"/>
          <p:nvPr>
            <p:ph type="ctrTitle"/>
          </p:nvPr>
        </p:nvSpPr>
        <p:spPr>
          <a:xfrm>
            <a:off x="1524000" y="2041913"/>
            <a:ext cx="9144000" cy="1017300"/>
          </a:xfrm>
          <a:prstGeom prst="rect">
            <a:avLst/>
          </a:prstGeom>
          <a:noFill/>
          <a:ln>
            <a:noFill/>
          </a:ln>
        </p:spPr>
        <p:txBody>
          <a:bodyPr anchorCtr="0" anchor="b" bIns="45700" lIns="91425" spcFirstLastPara="1" rIns="91425" wrap="square" tIns="45700">
            <a:noAutofit/>
          </a:bodyPr>
          <a:lstStyle/>
          <a:p>
            <a:pPr indent="0" lvl="0" marL="0" marR="0" rtl="0" algn="ctr">
              <a:lnSpc>
                <a:spcPct val="90000"/>
              </a:lnSpc>
              <a:spcBef>
                <a:spcPts val="0"/>
              </a:spcBef>
              <a:spcAft>
                <a:spcPts val="0"/>
              </a:spcAft>
              <a:buClr>
                <a:schemeClr val="dk1"/>
              </a:buClr>
              <a:buSzPts val="4400"/>
              <a:buFont typeface="Calibri"/>
              <a:buNone/>
            </a:pPr>
            <a:r>
              <a:rPr lang="en-IN" sz="6200">
                <a:solidFill>
                  <a:srgbClr val="FFFFFF"/>
                </a:solidFill>
              </a:rPr>
              <a:t>EMPEZAR GROUP</a:t>
            </a:r>
            <a:endParaRPr sz="6200">
              <a:solidFill>
                <a:srgbClr val="FFFFFF"/>
              </a:solidFill>
            </a:endParaRPr>
          </a:p>
        </p:txBody>
      </p:sp>
      <p:pic>
        <p:nvPicPr>
          <p:cNvPr id="85" name="Google Shape;85;p1"/>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pic>
        <p:nvPicPr>
          <p:cNvPr id="86" name="Google Shape;86;p1"/>
          <p:cNvPicPr preferRelativeResize="0"/>
          <p:nvPr/>
        </p:nvPicPr>
        <p:blipFill rotWithShape="1">
          <a:blip r:embed="rId4">
            <a:alphaModFix/>
          </a:blip>
          <a:srcRect b="19542" l="0" r="2890" t="0"/>
          <a:stretch/>
        </p:blipFill>
        <p:spPr>
          <a:xfrm>
            <a:off x="0" y="4476900"/>
            <a:ext cx="2155325" cy="2381101"/>
          </a:xfrm>
          <a:prstGeom prst="rect">
            <a:avLst/>
          </a:prstGeom>
          <a:noFill/>
          <a:ln>
            <a:noFill/>
          </a:ln>
        </p:spPr>
      </p:pic>
      <p:pic>
        <p:nvPicPr>
          <p:cNvPr id="87" name="Google Shape;87;p1"/>
          <p:cNvPicPr preferRelativeResize="0"/>
          <p:nvPr/>
        </p:nvPicPr>
        <p:blipFill rotWithShape="1">
          <a:blip r:embed="rId5">
            <a:alphaModFix/>
          </a:blip>
          <a:srcRect b="11900" l="0" r="15945" t="17085"/>
          <a:stretch/>
        </p:blipFill>
        <p:spPr>
          <a:xfrm>
            <a:off x="2155325" y="4476900"/>
            <a:ext cx="3758024" cy="2381100"/>
          </a:xfrm>
          <a:prstGeom prst="rect">
            <a:avLst/>
          </a:prstGeom>
          <a:noFill/>
          <a:ln>
            <a:noFill/>
          </a:ln>
        </p:spPr>
      </p:pic>
      <p:pic>
        <p:nvPicPr>
          <p:cNvPr id="88" name="Google Shape;88;p1"/>
          <p:cNvPicPr preferRelativeResize="0"/>
          <p:nvPr/>
        </p:nvPicPr>
        <p:blipFill rotWithShape="1">
          <a:blip r:embed="rId6">
            <a:alphaModFix/>
          </a:blip>
          <a:srcRect b="0" l="0" r="27188" t="17626"/>
          <a:stretch/>
        </p:blipFill>
        <p:spPr>
          <a:xfrm>
            <a:off x="5913350" y="4476900"/>
            <a:ext cx="4306050" cy="2381100"/>
          </a:xfrm>
          <a:prstGeom prst="rect">
            <a:avLst/>
          </a:prstGeom>
          <a:noFill/>
          <a:ln>
            <a:noFill/>
          </a:ln>
        </p:spPr>
      </p:pic>
      <p:pic>
        <p:nvPicPr>
          <p:cNvPr id="89" name="Google Shape;89;p1"/>
          <p:cNvPicPr preferRelativeResize="0"/>
          <p:nvPr/>
        </p:nvPicPr>
        <p:blipFill rotWithShape="1">
          <a:blip r:embed="rId7">
            <a:alphaModFix/>
          </a:blip>
          <a:srcRect b="10778" l="29073" r="24796" t="14975"/>
          <a:stretch/>
        </p:blipFill>
        <p:spPr>
          <a:xfrm>
            <a:off x="10219400" y="4476900"/>
            <a:ext cx="1972599" cy="2381100"/>
          </a:xfrm>
          <a:prstGeom prst="rect">
            <a:avLst/>
          </a:prstGeom>
          <a:noFill/>
          <a:ln>
            <a:noFill/>
          </a:ln>
        </p:spPr>
      </p:pic>
      <p:sp>
        <p:nvSpPr>
          <p:cNvPr id="90" name="Google Shape;90;p1"/>
          <p:cNvSpPr txBox="1"/>
          <p:nvPr/>
        </p:nvSpPr>
        <p:spPr>
          <a:xfrm>
            <a:off x="2089650" y="3206725"/>
            <a:ext cx="8012700" cy="934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10"/>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14" name="Google Shape;214;p10"/>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215" name="Google Shape;215;p10"/>
          <p:cNvSpPr txBox="1"/>
          <p:nvPr/>
        </p:nvSpPr>
        <p:spPr>
          <a:xfrm>
            <a:off x="4592452" y="2807930"/>
            <a:ext cx="6433513" cy="2033121"/>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Service &amp; Compliance</a:t>
            </a:r>
            <a:endParaRPr b="0" i="0" sz="3200" u="none" cap="none" strike="noStrike">
              <a:solidFill>
                <a:schemeClr val="dk1"/>
              </a:solidFill>
              <a:latin typeface="Calibri"/>
              <a:ea typeface="Calibri"/>
              <a:cs typeface="Calibri"/>
              <a:sym typeface="Calibri"/>
            </a:endParaRPr>
          </a:p>
          <a:p>
            <a:pPr indent="0" lvl="0" marL="0" marR="0" rtl="0" algn="r">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r">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r">
              <a:lnSpc>
                <a:spcPct val="115000"/>
              </a:lnSpc>
              <a:spcBef>
                <a:spcPts val="0"/>
              </a:spcBef>
              <a:spcAft>
                <a:spcPts val="0"/>
              </a:spcAft>
              <a:buClr>
                <a:srgbClr val="000000"/>
              </a:buClr>
              <a:buSzPts val="1600"/>
              <a:buFont typeface="Arial"/>
              <a:buNone/>
            </a:pPr>
            <a:r>
              <a:rPr b="0" i="0" lang="en-IN" sz="1600" u="none" cap="none" strike="noStrike">
                <a:solidFill>
                  <a:schemeClr val="dk1"/>
                </a:solidFill>
                <a:latin typeface="Calibri"/>
                <a:ea typeface="Calibri"/>
                <a:cs typeface="Calibri"/>
                <a:sym typeface="Calibri"/>
              </a:rPr>
              <a:t>Corporate office in Gandhidham for regular Customer Interactions. All facilities compliant of the Statutory Rules and Regulations and accredited with the relevant certifications and permissions.</a:t>
            </a:r>
            <a:endParaRPr b="0" i="0" sz="1400" u="none" cap="none" strike="noStrike">
              <a:solidFill>
                <a:srgbClr val="000000"/>
              </a:solidFill>
              <a:latin typeface="Arial"/>
              <a:ea typeface="Arial"/>
              <a:cs typeface="Arial"/>
              <a:sym typeface="Arial"/>
            </a:endParaRPr>
          </a:p>
        </p:txBody>
      </p:sp>
      <p:sp>
        <p:nvSpPr>
          <p:cNvPr id="216" name="Google Shape;216;p10"/>
          <p:cNvSpPr/>
          <p:nvPr/>
        </p:nvSpPr>
        <p:spPr>
          <a:xfrm>
            <a:off x="536402" y="2574136"/>
            <a:ext cx="2551571" cy="2768291"/>
          </a:xfrm>
          <a:prstGeom prst="ellipse">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17" name="Google Shape;217;p10"/>
          <p:cNvPicPr preferRelativeResize="0"/>
          <p:nvPr/>
        </p:nvPicPr>
        <p:blipFill rotWithShape="1">
          <a:blip r:embed="rId4">
            <a:alphaModFix/>
          </a:blip>
          <a:srcRect b="0" l="0" r="0" t="0"/>
          <a:stretch/>
        </p:blipFill>
        <p:spPr>
          <a:xfrm>
            <a:off x="1166035" y="3294407"/>
            <a:ext cx="1277845" cy="1277845"/>
          </a:xfrm>
          <a:prstGeom prst="rect">
            <a:avLst/>
          </a:prstGeom>
          <a:noFill/>
          <a:ln>
            <a:noFill/>
          </a:ln>
        </p:spPr>
      </p:pic>
      <p:pic>
        <p:nvPicPr>
          <p:cNvPr id="218" name="Google Shape;218;p10"/>
          <p:cNvPicPr preferRelativeResize="0"/>
          <p:nvPr/>
        </p:nvPicPr>
        <p:blipFill rotWithShape="1">
          <a:blip r:embed="rId5">
            <a:alphaModFix/>
          </a:blip>
          <a:srcRect b="0" l="0" r="0" t="0"/>
          <a:stretch/>
        </p:blipFill>
        <p:spPr>
          <a:xfrm>
            <a:off x="5334911" y="5158255"/>
            <a:ext cx="3629884" cy="958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pic>
        <p:nvPicPr>
          <p:cNvPr id="223" name="Google Shape;223;p12"/>
          <p:cNvPicPr preferRelativeResize="0"/>
          <p:nvPr/>
        </p:nvPicPr>
        <p:blipFill rotWithShape="1">
          <a:blip r:embed="rId3">
            <a:alphaModFix/>
          </a:blip>
          <a:srcRect b="0" l="0" r="0" t="0"/>
          <a:stretch/>
        </p:blipFill>
        <p:spPr>
          <a:xfrm>
            <a:off x="4996" y="1126939"/>
            <a:ext cx="12192000" cy="3135086"/>
          </a:xfrm>
          <a:prstGeom prst="rect">
            <a:avLst/>
          </a:prstGeom>
          <a:noFill/>
          <a:ln>
            <a:noFill/>
          </a:ln>
        </p:spPr>
      </p:pic>
      <p:sp>
        <p:nvSpPr>
          <p:cNvPr id="224" name="Google Shape;224;p12"/>
          <p:cNvSpPr txBox="1"/>
          <p:nvPr/>
        </p:nvSpPr>
        <p:spPr>
          <a:xfrm>
            <a:off x="2128604" y="4931763"/>
            <a:ext cx="8085034" cy="646331"/>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0" i="0" lang="en-IN" sz="3600" u="none" cap="none" strike="noStrike">
                <a:solidFill>
                  <a:schemeClr val="dk1"/>
                </a:solidFill>
                <a:latin typeface="Calibri"/>
                <a:ea typeface="Calibri"/>
                <a:cs typeface="Calibri"/>
                <a:sym typeface="Calibri"/>
              </a:rPr>
              <a:t>MUNDRA</a:t>
            </a:r>
            <a:endParaRPr b="0" i="0" sz="1400" u="none" cap="none" strike="noStrike">
              <a:solidFill>
                <a:srgbClr val="000000"/>
              </a:solidFill>
              <a:latin typeface="Arial"/>
              <a:ea typeface="Arial"/>
              <a:cs typeface="Arial"/>
              <a:sym typeface="Arial"/>
            </a:endParaRPr>
          </a:p>
        </p:txBody>
      </p:sp>
      <p:sp>
        <p:nvSpPr>
          <p:cNvPr id="225" name="Google Shape;225;p12"/>
          <p:cNvSpPr/>
          <p:nvPr/>
        </p:nvSpPr>
        <p:spPr>
          <a:xfrm>
            <a:off x="0" y="0"/>
            <a:ext cx="12192000" cy="8994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26" name="Google Shape;226;p12"/>
          <p:cNvPicPr preferRelativeResize="0"/>
          <p:nvPr/>
        </p:nvPicPr>
        <p:blipFill rotWithShape="1">
          <a:blip r:embed="rId4">
            <a:alphaModFix/>
          </a:blip>
          <a:srcRect b="0" l="0" r="0" t="0"/>
          <a:stretch/>
        </p:blipFill>
        <p:spPr>
          <a:xfrm>
            <a:off x="117188" y="199479"/>
            <a:ext cx="1456779" cy="42474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13"/>
          <p:cNvSpPr/>
          <p:nvPr/>
        </p:nvSpPr>
        <p:spPr>
          <a:xfrm>
            <a:off x="4461962" y="3189409"/>
            <a:ext cx="1712123" cy="1668080"/>
          </a:xfrm>
          <a:prstGeom prst="ellipse">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32" name="Google Shape;232;p13"/>
          <p:cNvSpPr txBox="1"/>
          <p:nvPr/>
        </p:nvSpPr>
        <p:spPr>
          <a:xfrm>
            <a:off x="2440470" y="1882645"/>
            <a:ext cx="8828101" cy="1631216"/>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Mundra, the right port for many reasons</a:t>
            </a:r>
            <a:endParaRPr b="0" i="0" sz="3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3200"/>
              <a:buFont typeface="Arial"/>
              <a:buNone/>
            </a:pPr>
            <a:r>
              <a:t/>
            </a:r>
            <a:endParaRPr b="0" i="0" sz="3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Calibri"/>
              <a:ea typeface="Calibri"/>
              <a:cs typeface="Calibri"/>
              <a:sym typeface="Calibri"/>
            </a:endParaRPr>
          </a:p>
        </p:txBody>
      </p:sp>
      <p:pic>
        <p:nvPicPr>
          <p:cNvPr id="233" name="Google Shape;233;p13"/>
          <p:cNvPicPr preferRelativeResize="0"/>
          <p:nvPr/>
        </p:nvPicPr>
        <p:blipFill rotWithShape="1">
          <a:blip r:embed="rId3">
            <a:alphaModFix/>
          </a:blip>
          <a:srcRect b="0" l="0" r="0" t="0"/>
          <a:stretch/>
        </p:blipFill>
        <p:spPr>
          <a:xfrm>
            <a:off x="4848507" y="3553933"/>
            <a:ext cx="939032" cy="939032"/>
          </a:xfrm>
          <a:prstGeom prst="rect">
            <a:avLst/>
          </a:prstGeom>
          <a:noFill/>
          <a:ln>
            <a:noFill/>
          </a:ln>
        </p:spPr>
      </p:pic>
      <p:sp>
        <p:nvSpPr>
          <p:cNvPr id="234" name="Google Shape;234;p13"/>
          <p:cNvSpPr txBox="1"/>
          <p:nvPr/>
        </p:nvSpPr>
        <p:spPr>
          <a:xfrm>
            <a:off x="4461962" y="5007390"/>
            <a:ext cx="1862024" cy="160043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IN" sz="1400" u="none" cap="none" strike="noStrike">
                <a:solidFill>
                  <a:srgbClr val="C00000"/>
                </a:solidFill>
                <a:latin typeface="Calibri"/>
                <a:ea typeface="Calibri"/>
                <a:cs typeface="Calibri"/>
                <a:sym typeface="Calibri"/>
              </a:rPr>
              <a:t>Strategically located</a:t>
            </a:r>
            <a:r>
              <a:rPr b="0" i="0" lang="en-IN" sz="1400" u="none" cap="none" strike="noStrike">
                <a:solidFill>
                  <a:schemeClr val="dk1"/>
                </a:solidFill>
                <a:latin typeface="Calibri"/>
                <a:ea typeface="Calibri"/>
                <a:cs typeface="Calibri"/>
                <a:sym typeface="Calibri"/>
              </a:rPr>
              <a:t>, Mundra is a natural gateway to the cargo hubs in Northern and Western India – bringing down logistics costs</a:t>
            </a:r>
            <a:endParaRPr b="0" i="0" sz="1400" u="none" cap="none" strike="noStrike">
              <a:solidFill>
                <a:srgbClr val="000000"/>
              </a:solidFill>
              <a:latin typeface="Arial"/>
              <a:ea typeface="Arial"/>
              <a:cs typeface="Arial"/>
              <a:sym typeface="Arial"/>
            </a:endParaRPr>
          </a:p>
        </p:txBody>
      </p:sp>
      <p:sp>
        <p:nvSpPr>
          <p:cNvPr id="235" name="Google Shape;235;p13"/>
          <p:cNvSpPr/>
          <p:nvPr/>
        </p:nvSpPr>
        <p:spPr>
          <a:xfrm>
            <a:off x="7005426" y="3189409"/>
            <a:ext cx="1712123" cy="1668080"/>
          </a:xfrm>
          <a:prstGeom prst="ellipse">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36" name="Google Shape;236;p13"/>
          <p:cNvSpPr txBox="1"/>
          <p:nvPr/>
        </p:nvSpPr>
        <p:spPr>
          <a:xfrm>
            <a:off x="7005426" y="5007390"/>
            <a:ext cx="1862024" cy="1384995"/>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IN" sz="1400" u="none" cap="none" strike="noStrike">
                <a:solidFill>
                  <a:schemeClr val="dk1"/>
                </a:solidFill>
                <a:latin typeface="Calibri"/>
                <a:ea typeface="Calibri"/>
                <a:cs typeface="Calibri"/>
                <a:sym typeface="Calibri"/>
              </a:rPr>
              <a:t>6 </a:t>
            </a:r>
            <a:r>
              <a:rPr b="0" i="0" lang="en-IN" sz="1400" u="none" cap="none" strike="noStrike">
                <a:solidFill>
                  <a:srgbClr val="C00000"/>
                </a:solidFill>
                <a:latin typeface="Calibri"/>
                <a:ea typeface="Calibri"/>
                <a:cs typeface="Calibri"/>
                <a:sym typeface="Calibri"/>
              </a:rPr>
              <a:t>Railway lines </a:t>
            </a:r>
            <a:r>
              <a:rPr b="0" i="0" lang="en-IN" sz="1400" u="none" cap="none" strike="noStrike">
                <a:solidFill>
                  <a:schemeClr val="dk1"/>
                </a:solidFill>
                <a:latin typeface="Calibri"/>
                <a:ea typeface="Calibri"/>
                <a:cs typeface="Calibri"/>
                <a:sym typeface="Calibri"/>
              </a:rPr>
              <a:t>for handling Container Trains &amp; 10 Railway lines for Bulk cargo offer unmatched connectivity </a:t>
            </a:r>
            <a:endParaRPr b="0" i="0" sz="1400" u="none" cap="none" strike="noStrike">
              <a:solidFill>
                <a:srgbClr val="000000"/>
              </a:solidFill>
              <a:latin typeface="Arial"/>
              <a:ea typeface="Arial"/>
              <a:cs typeface="Arial"/>
              <a:sym typeface="Arial"/>
            </a:endParaRPr>
          </a:p>
        </p:txBody>
      </p:sp>
      <p:pic>
        <p:nvPicPr>
          <p:cNvPr id="237" name="Google Shape;237;p13"/>
          <p:cNvPicPr preferRelativeResize="0"/>
          <p:nvPr/>
        </p:nvPicPr>
        <p:blipFill rotWithShape="1">
          <a:blip r:embed="rId4">
            <a:alphaModFix/>
          </a:blip>
          <a:srcRect b="0" l="0" r="0" t="0"/>
          <a:stretch/>
        </p:blipFill>
        <p:spPr>
          <a:xfrm>
            <a:off x="7412383" y="3567178"/>
            <a:ext cx="939032" cy="939032"/>
          </a:xfrm>
          <a:prstGeom prst="rect">
            <a:avLst/>
          </a:prstGeom>
          <a:noFill/>
          <a:ln>
            <a:noFill/>
          </a:ln>
        </p:spPr>
      </p:pic>
      <p:sp>
        <p:nvSpPr>
          <p:cNvPr id="238" name="Google Shape;238;p13"/>
          <p:cNvSpPr/>
          <p:nvPr/>
        </p:nvSpPr>
        <p:spPr>
          <a:xfrm>
            <a:off x="9548890" y="3189409"/>
            <a:ext cx="1712123" cy="1668080"/>
          </a:xfrm>
          <a:prstGeom prst="ellipse">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39" name="Google Shape;239;p13"/>
          <p:cNvSpPr txBox="1"/>
          <p:nvPr/>
        </p:nvSpPr>
        <p:spPr>
          <a:xfrm>
            <a:off x="9548890" y="5007390"/>
            <a:ext cx="1862024" cy="181588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IN" sz="1400" u="none" cap="none" strike="noStrike">
                <a:solidFill>
                  <a:srgbClr val="C00000"/>
                </a:solidFill>
                <a:latin typeface="Calibri"/>
                <a:ea typeface="Calibri"/>
                <a:cs typeface="Calibri"/>
                <a:sym typeface="Calibri"/>
              </a:rPr>
              <a:t>A deep draft</a:t>
            </a:r>
            <a:r>
              <a:rPr b="0" i="0" lang="en-IN" sz="1400" u="none" cap="none" strike="noStrike">
                <a:solidFill>
                  <a:schemeClr val="dk1"/>
                </a:solidFill>
                <a:latin typeface="Calibri"/>
                <a:ea typeface="Calibri"/>
                <a:cs typeface="Calibri"/>
                <a:sym typeface="Calibri"/>
              </a:rPr>
              <a:t>, all-weather port &amp; India’s largest commercial port. Mundra can berth the largest post panamax vessel and can handle four million TEUs</a:t>
            </a:r>
            <a:endParaRPr b="0" i="0" sz="1400" u="none" cap="none" strike="noStrike">
              <a:solidFill>
                <a:schemeClr val="dk1"/>
              </a:solidFill>
              <a:latin typeface="Calibri"/>
              <a:ea typeface="Calibri"/>
              <a:cs typeface="Calibri"/>
              <a:sym typeface="Calibri"/>
            </a:endParaRPr>
          </a:p>
        </p:txBody>
      </p:sp>
      <p:pic>
        <p:nvPicPr>
          <p:cNvPr id="240" name="Google Shape;240;p13"/>
          <p:cNvPicPr preferRelativeResize="0"/>
          <p:nvPr/>
        </p:nvPicPr>
        <p:blipFill rotWithShape="1">
          <a:blip r:embed="rId5">
            <a:alphaModFix/>
          </a:blip>
          <a:srcRect b="0" l="0" r="0" t="1912"/>
          <a:stretch/>
        </p:blipFill>
        <p:spPr>
          <a:xfrm>
            <a:off x="776175" y="3388975"/>
            <a:ext cx="3004250" cy="2995150"/>
          </a:xfrm>
          <a:prstGeom prst="rect">
            <a:avLst/>
          </a:prstGeom>
          <a:noFill/>
          <a:ln>
            <a:noFill/>
          </a:ln>
          <a:effectLst>
            <a:outerShdw blurRad="57150" rotWithShape="0" algn="bl" dir="5400000" dist="19050">
              <a:srgbClr val="000000">
                <a:alpha val="49019"/>
              </a:srgbClr>
            </a:outerShdw>
          </a:effectLst>
        </p:spPr>
      </p:pic>
      <p:pic>
        <p:nvPicPr>
          <p:cNvPr id="241" name="Google Shape;241;p13"/>
          <p:cNvPicPr preferRelativeResize="0"/>
          <p:nvPr/>
        </p:nvPicPr>
        <p:blipFill rotWithShape="1">
          <a:blip r:embed="rId6">
            <a:alphaModFix/>
          </a:blip>
          <a:srcRect b="0" l="0" r="0" t="0"/>
          <a:stretch/>
        </p:blipFill>
        <p:spPr>
          <a:xfrm>
            <a:off x="9935733" y="3502033"/>
            <a:ext cx="938436" cy="938436"/>
          </a:xfrm>
          <a:prstGeom prst="rect">
            <a:avLst/>
          </a:prstGeom>
          <a:noFill/>
          <a:ln>
            <a:noFill/>
          </a:ln>
        </p:spPr>
      </p:pic>
      <p:sp>
        <p:nvSpPr>
          <p:cNvPr id="242" name="Google Shape;242;p13"/>
          <p:cNvSpPr/>
          <p:nvPr/>
        </p:nvSpPr>
        <p:spPr>
          <a:xfrm>
            <a:off x="0" y="0"/>
            <a:ext cx="12192000" cy="8994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43" name="Google Shape;243;p13"/>
          <p:cNvPicPr preferRelativeResize="0"/>
          <p:nvPr/>
        </p:nvPicPr>
        <p:blipFill rotWithShape="1">
          <a:blip r:embed="rId7">
            <a:alphaModFix/>
          </a:blip>
          <a:srcRect b="0" l="0" r="0" t="0"/>
          <a:stretch/>
        </p:blipFill>
        <p:spPr>
          <a:xfrm>
            <a:off x="117188" y="199479"/>
            <a:ext cx="1456779" cy="42474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pic>
        <p:nvPicPr>
          <p:cNvPr id="248" name="Google Shape;248;p14"/>
          <p:cNvPicPr preferRelativeResize="0"/>
          <p:nvPr/>
        </p:nvPicPr>
        <p:blipFill rotWithShape="1">
          <a:blip r:embed="rId3">
            <a:alphaModFix/>
          </a:blip>
          <a:srcRect b="0" l="0" r="0" t="0"/>
          <a:stretch/>
        </p:blipFill>
        <p:spPr>
          <a:xfrm>
            <a:off x="4996" y="1126939"/>
            <a:ext cx="12192002" cy="3135086"/>
          </a:xfrm>
          <a:prstGeom prst="rect">
            <a:avLst/>
          </a:prstGeom>
          <a:noFill/>
          <a:ln>
            <a:noFill/>
          </a:ln>
        </p:spPr>
      </p:pic>
      <p:sp>
        <p:nvSpPr>
          <p:cNvPr id="249" name="Google Shape;249;p14"/>
          <p:cNvSpPr txBox="1"/>
          <p:nvPr/>
        </p:nvSpPr>
        <p:spPr>
          <a:xfrm>
            <a:off x="2128604" y="4931763"/>
            <a:ext cx="8085000" cy="6462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0" i="0" lang="en-IN" sz="3600" u="none" cap="none" strike="noStrike">
                <a:solidFill>
                  <a:schemeClr val="dk1"/>
                </a:solidFill>
                <a:latin typeface="Calibri"/>
                <a:ea typeface="Calibri"/>
                <a:cs typeface="Calibri"/>
                <a:sym typeface="Calibri"/>
              </a:rPr>
              <a:t>Brief History</a:t>
            </a:r>
            <a:endParaRPr b="0" i="0" sz="1400" u="none" cap="none" strike="noStrike">
              <a:solidFill>
                <a:srgbClr val="000000"/>
              </a:solidFill>
              <a:latin typeface="Arial"/>
              <a:ea typeface="Arial"/>
              <a:cs typeface="Arial"/>
              <a:sym typeface="Arial"/>
            </a:endParaRPr>
          </a:p>
        </p:txBody>
      </p:sp>
      <p:sp>
        <p:nvSpPr>
          <p:cNvPr id="250" name="Google Shape;250;p14"/>
          <p:cNvSpPr/>
          <p:nvPr/>
        </p:nvSpPr>
        <p:spPr>
          <a:xfrm>
            <a:off x="0" y="0"/>
            <a:ext cx="12192000" cy="8994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51" name="Google Shape;251;p14"/>
          <p:cNvPicPr preferRelativeResize="0"/>
          <p:nvPr/>
        </p:nvPicPr>
        <p:blipFill rotWithShape="1">
          <a:blip r:embed="rId4">
            <a:alphaModFix/>
          </a:blip>
          <a:srcRect b="0" l="0" r="0" t="0"/>
          <a:stretch/>
        </p:blipFill>
        <p:spPr>
          <a:xfrm>
            <a:off x="117188" y="199479"/>
            <a:ext cx="1456779" cy="42474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15"/>
          <p:cNvSpPr txBox="1"/>
          <p:nvPr/>
        </p:nvSpPr>
        <p:spPr>
          <a:xfrm>
            <a:off x="644364" y="1819908"/>
            <a:ext cx="10453567" cy="584775"/>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Built on the twin pillars of ‘transparency’ &amp; ‘trust’</a:t>
            </a:r>
            <a:endParaRPr b="0" i="0" sz="1400" u="none" cap="none" strike="noStrike">
              <a:solidFill>
                <a:srgbClr val="000000"/>
              </a:solidFill>
              <a:latin typeface="Arial"/>
              <a:ea typeface="Arial"/>
              <a:cs typeface="Arial"/>
              <a:sym typeface="Arial"/>
            </a:endParaRPr>
          </a:p>
        </p:txBody>
      </p:sp>
      <p:sp>
        <p:nvSpPr>
          <p:cNvPr id="257" name="Google Shape;257;p15"/>
          <p:cNvSpPr txBox="1"/>
          <p:nvPr/>
        </p:nvSpPr>
        <p:spPr>
          <a:xfrm>
            <a:off x="644364" y="3160656"/>
            <a:ext cx="4655125" cy="2031325"/>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The Empezar Group was incorporated in 2008 and since then has spread its wings into various lines of the logistics industry - Port Transportation, Empty Container Yard, Warehousing, Customs Cargo Clearance, Freight Forwarding, Technology Solutions and Total Logistics. </a:t>
            </a:r>
            <a:endParaRPr b="0" i="0" sz="1400" u="none" cap="none" strike="noStrike">
              <a:solidFill>
                <a:srgbClr val="000000"/>
              </a:solidFill>
              <a:latin typeface="Arial"/>
              <a:ea typeface="Arial"/>
              <a:cs typeface="Arial"/>
              <a:sym typeface="Arial"/>
            </a:endParaRPr>
          </a:p>
        </p:txBody>
      </p:sp>
      <p:sp>
        <p:nvSpPr>
          <p:cNvPr id="258" name="Google Shape;258;p15"/>
          <p:cNvSpPr txBox="1"/>
          <p:nvPr/>
        </p:nvSpPr>
        <p:spPr>
          <a:xfrm>
            <a:off x="6392625" y="3160656"/>
            <a:ext cx="4655125" cy="2585323"/>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Empezar has a vision to become a leading integrated logistics solutions provider, on the backbone of a powerful technological platform to deliver customer delight. </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just">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In a short span, Empezar has built robust relationships with Shipping Lines and Clients alike. We have operations in Mundra &amp; Hazira; and offices at Gandhidham, Mumbai and Delhi. </a:t>
            </a:r>
            <a:endParaRPr b="0" i="0" sz="1800" u="none" cap="none" strike="noStrike">
              <a:solidFill>
                <a:schemeClr val="dk1"/>
              </a:solidFill>
              <a:latin typeface="Calibri"/>
              <a:ea typeface="Calibri"/>
              <a:cs typeface="Calibri"/>
              <a:sym typeface="Calibri"/>
            </a:endParaRPr>
          </a:p>
        </p:txBody>
      </p:sp>
      <p:sp>
        <p:nvSpPr>
          <p:cNvPr id="259" name="Google Shape;259;p15"/>
          <p:cNvSpPr/>
          <p:nvPr/>
        </p:nvSpPr>
        <p:spPr>
          <a:xfrm>
            <a:off x="0" y="0"/>
            <a:ext cx="12192000" cy="8994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60" name="Google Shape;260;p15"/>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pic>
        <p:nvPicPr>
          <p:cNvPr id="265" name="Google Shape;265;p16"/>
          <p:cNvPicPr preferRelativeResize="0"/>
          <p:nvPr/>
        </p:nvPicPr>
        <p:blipFill rotWithShape="1">
          <a:blip r:embed="rId3">
            <a:alphaModFix/>
          </a:blip>
          <a:srcRect b="0" l="0" r="0" t="0"/>
          <a:stretch/>
        </p:blipFill>
        <p:spPr>
          <a:xfrm>
            <a:off x="4996" y="1126939"/>
            <a:ext cx="12192000" cy="3135086"/>
          </a:xfrm>
          <a:prstGeom prst="rect">
            <a:avLst/>
          </a:prstGeom>
          <a:noFill/>
          <a:ln>
            <a:noFill/>
          </a:ln>
        </p:spPr>
      </p:pic>
      <p:sp>
        <p:nvSpPr>
          <p:cNvPr id="266" name="Google Shape;266;p16"/>
          <p:cNvSpPr txBox="1"/>
          <p:nvPr/>
        </p:nvSpPr>
        <p:spPr>
          <a:xfrm>
            <a:off x="2128604" y="4931763"/>
            <a:ext cx="8085034" cy="646331"/>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600"/>
              <a:buFont typeface="Arial"/>
              <a:buNone/>
            </a:pPr>
            <a:r>
              <a:rPr b="0" i="0" lang="en-IN" sz="3600" u="none" cap="none" strike="noStrike">
                <a:solidFill>
                  <a:schemeClr val="dk1"/>
                </a:solidFill>
                <a:latin typeface="Calibri"/>
                <a:ea typeface="Calibri"/>
                <a:cs typeface="Calibri"/>
                <a:sym typeface="Calibri"/>
              </a:rPr>
              <a:t>Services </a:t>
            </a:r>
            <a:endParaRPr b="0" i="0" sz="1400" u="none" cap="none" strike="noStrike">
              <a:solidFill>
                <a:srgbClr val="000000"/>
              </a:solidFill>
              <a:latin typeface="Arial"/>
              <a:ea typeface="Arial"/>
              <a:cs typeface="Arial"/>
              <a:sym typeface="Arial"/>
            </a:endParaRPr>
          </a:p>
        </p:txBody>
      </p:sp>
      <p:sp>
        <p:nvSpPr>
          <p:cNvPr id="267" name="Google Shape;267;p16"/>
          <p:cNvSpPr/>
          <p:nvPr/>
        </p:nvSpPr>
        <p:spPr>
          <a:xfrm>
            <a:off x="0" y="0"/>
            <a:ext cx="12192000" cy="8994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68" name="Google Shape;268;p16"/>
          <p:cNvPicPr preferRelativeResize="0"/>
          <p:nvPr/>
        </p:nvPicPr>
        <p:blipFill rotWithShape="1">
          <a:blip r:embed="rId4">
            <a:alphaModFix/>
          </a:blip>
          <a:srcRect b="0" l="0" r="0" t="0"/>
          <a:stretch/>
        </p:blipFill>
        <p:spPr>
          <a:xfrm>
            <a:off x="117188" y="199479"/>
            <a:ext cx="1456779" cy="42474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17"/>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74" name="Google Shape;274;p17"/>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275" name="Google Shape;275;p17"/>
          <p:cNvSpPr txBox="1"/>
          <p:nvPr/>
        </p:nvSpPr>
        <p:spPr>
          <a:xfrm>
            <a:off x="1154030" y="1406189"/>
            <a:ext cx="10453567" cy="584775"/>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SEZ Warehousing</a:t>
            </a:r>
            <a:endParaRPr b="0" i="0" sz="1400" u="none" cap="none" strike="noStrike">
              <a:solidFill>
                <a:srgbClr val="000000"/>
              </a:solidFill>
              <a:latin typeface="Arial"/>
              <a:ea typeface="Arial"/>
              <a:cs typeface="Arial"/>
              <a:sym typeface="Arial"/>
            </a:endParaRPr>
          </a:p>
        </p:txBody>
      </p:sp>
      <p:pic>
        <p:nvPicPr>
          <p:cNvPr id="276" name="Google Shape;276;p17"/>
          <p:cNvPicPr preferRelativeResize="0"/>
          <p:nvPr/>
        </p:nvPicPr>
        <p:blipFill rotWithShape="1">
          <a:blip r:embed="rId4">
            <a:alphaModFix/>
          </a:blip>
          <a:srcRect b="0" l="0" r="0" t="0"/>
          <a:stretch/>
        </p:blipFill>
        <p:spPr>
          <a:xfrm>
            <a:off x="656169" y="2591302"/>
            <a:ext cx="3165814" cy="2693304"/>
          </a:xfrm>
          <a:prstGeom prst="rect">
            <a:avLst/>
          </a:prstGeom>
          <a:noFill/>
          <a:ln>
            <a:noFill/>
          </a:ln>
        </p:spPr>
      </p:pic>
      <p:sp>
        <p:nvSpPr>
          <p:cNvPr id="277" name="Google Shape;277;p17"/>
          <p:cNvSpPr txBox="1"/>
          <p:nvPr/>
        </p:nvSpPr>
        <p:spPr>
          <a:xfrm>
            <a:off x="4254568" y="2922291"/>
            <a:ext cx="7665664" cy="203132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The concept of warehousing of goods in a duty-free area (SEZ) has emerged as a key factor in logistics and global supply chain system servicing.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Mundra has rapidly emerged as a leading international trading hub, owing to superior infrastructure and its strategic location – cargo consolidation and distribution to the Indian sub continent, South East Asia, Middle East, CIS and Africa.</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18"/>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83" name="Google Shape;283;p18"/>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284" name="Google Shape;284;p18"/>
          <p:cNvSpPr txBox="1"/>
          <p:nvPr/>
        </p:nvSpPr>
        <p:spPr>
          <a:xfrm>
            <a:off x="1154030" y="796589"/>
            <a:ext cx="10453500" cy="584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SEZ Warehousing</a:t>
            </a:r>
            <a:endParaRPr b="0" i="0" sz="1400" u="none" cap="none" strike="noStrike">
              <a:solidFill>
                <a:srgbClr val="000000"/>
              </a:solidFill>
              <a:latin typeface="Arial"/>
              <a:ea typeface="Arial"/>
              <a:cs typeface="Arial"/>
              <a:sym typeface="Arial"/>
            </a:endParaRPr>
          </a:p>
        </p:txBody>
      </p:sp>
      <p:sp>
        <p:nvSpPr>
          <p:cNvPr id="285" name="Google Shape;285;p18"/>
          <p:cNvSpPr txBox="1"/>
          <p:nvPr>
            <p:ph idx="1" type="body"/>
          </p:nvPr>
        </p:nvSpPr>
        <p:spPr>
          <a:xfrm>
            <a:off x="3974368" y="1147775"/>
            <a:ext cx="2175600" cy="8238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1000"/>
              </a:spcBef>
              <a:spcAft>
                <a:spcPts val="0"/>
              </a:spcAft>
              <a:buSzPts val="2400"/>
              <a:buNone/>
            </a:pPr>
            <a:r>
              <a:rPr lang="en-IN"/>
              <a:t>Economic</a:t>
            </a:r>
            <a:endParaRPr/>
          </a:p>
        </p:txBody>
      </p:sp>
      <p:sp>
        <p:nvSpPr>
          <p:cNvPr id="286" name="Google Shape;286;p18"/>
          <p:cNvSpPr txBox="1"/>
          <p:nvPr>
            <p:ph idx="2" type="body"/>
          </p:nvPr>
        </p:nvSpPr>
        <p:spPr>
          <a:xfrm>
            <a:off x="3974375" y="1971675"/>
            <a:ext cx="4182300" cy="480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000"/>
              </a:spcBef>
              <a:spcAft>
                <a:spcPts val="0"/>
              </a:spcAft>
              <a:buSzPts val="2800"/>
              <a:buNone/>
            </a:pPr>
            <a:r>
              <a:rPr lang="en-IN" sz="1900">
                <a:solidFill>
                  <a:srgbClr val="990000"/>
                </a:solidFill>
              </a:rPr>
              <a:t>Duty Deferment</a:t>
            </a:r>
            <a:br>
              <a:rPr lang="en-IN" sz="1900"/>
            </a:br>
            <a:r>
              <a:rPr lang="en-IN" sz="1400"/>
              <a:t>A. The goods can be stored in the warehouse without payment of Customs Duty</a:t>
            </a:r>
            <a:br>
              <a:rPr lang="en-IN" sz="1400"/>
            </a:br>
            <a:r>
              <a:rPr lang="en-IN" sz="1400"/>
              <a:t>B. If the goods are sold outside India, there is no customs duty payable</a:t>
            </a:r>
            <a:endParaRPr sz="1400"/>
          </a:p>
          <a:p>
            <a:pPr indent="0" lvl="0" marL="0" rtl="0" algn="l">
              <a:lnSpc>
                <a:spcPct val="90000"/>
              </a:lnSpc>
              <a:spcBef>
                <a:spcPts val="1000"/>
              </a:spcBef>
              <a:spcAft>
                <a:spcPts val="0"/>
              </a:spcAft>
              <a:buSzPts val="2800"/>
              <a:buNone/>
            </a:pPr>
            <a:r>
              <a:rPr lang="en-IN" sz="1900">
                <a:solidFill>
                  <a:srgbClr val="990000"/>
                </a:solidFill>
              </a:rPr>
              <a:t>Tax Benefits</a:t>
            </a:r>
            <a:br>
              <a:rPr lang="en-IN" sz="1900"/>
            </a:br>
            <a:r>
              <a:rPr lang="en-IN" sz="1400"/>
              <a:t>A. A foreign company will not fall within the ambit of Income Tax Act</a:t>
            </a:r>
            <a:br>
              <a:rPr lang="en-IN" sz="1400"/>
            </a:br>
            <a:r>
              <a:rPr lang="en-IN" sz="1400"/>
              <a:t>B. Special Auxiliary duty is not payable at the time of import. In certain cases, it is required to be paid at the time of clearance in the domestic tariff area</a:t>
            </a:r>
            <a:br>
              <a:rPr lang="en-IN" sz="1400"/>
            </a:br>
            <a:r>
              <a:rPr lang="en-IN" sz="1400"/>
              <a:t>C. Service tax benefits</a:t>
            </a:r>
            <a:endParaRPr sz="1400"/>
          </a:p>
          <a:p>
            <a:pPr indent="0" lvl="0" marL="0" rtl="0" algn="l">
              <a:lnSpc>
                <a:spcPct val="90000"/>
              </a:lnSpc>
              <a:spcBef>
                <a:spcPts val="1000"/>
              </a:spcBef>
              <a:spcAft>
                <a:spcPts val="0"/>
              </a:spcAft>
              <a:buSzPts val="2800"/>
              <a:buNone/>
            </a:pPr>
            <a:r>
              <a:rPr lang="en-IN" sz="1900">
                <a:solidFill>
                  <a:srgbClr val="990000"/>
                </a:solidFill>
              </a:rPr>
              <a:t>Nominal Overhead Costs</a:t>
            </a:r>
            <a:br>
              <a:rPr lang="en-IN" sz="1900"/>
            </a:br>
            <a:r>
              <a:rPr lang="en-IN" sz="1400"/>
              <a:t>A. The foreign company does not have to have an establishment in India. The warehouse keeper, on authorisation by the importer can carry out all legal formalities.</a:t>
            </a:r>
            <a:endParaRPr sz="1400"/>
          </a:p>
        </p:txBody>
      </p:sp>
      <p:sp>
        <p:nvSpPr>
          <p:cNvPr id="287" name="Google Shape;287;p18"/>
          <p:cNvSpPr txBox="1"/>
          <p:nvPr>
            <p:ph idx="3" type="body"/>
          </p:nvPr>
        </p:nvSpPr>
        <p:spPr>
          <a:xfrm>
            <a:off x="8726300" y="1147775"/>
            <a:ext cx="2628900" cy="8238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1000"/>
              </a:spcBef>
              <a:spcAft>
                <a:spcPts val="0"/>
              </a:spcAft>
              <a:buSzPts val="2400"/>
              <a:buNone/>
            </a:pPr>
            <a:r>
              <a:rPr lang="en-IN"/>
              <a:t>Non-Economic</a:t>
            </a:r>
            <a:endParaRPr/>
          </a:p>
        </p:txBody>
      </p:sp>
      <p:sp>
        <p:nvSpPr>
          <p:cNvPr id="288" name="Google Shape;288;p18"/>
          <p:cNvSpPr txBox="1"/>
          <p:nvPr>
            <p:ph idx="4" type="body"/>
          </p:nvPr>
        </p:nvSpPr>
        <p:spPr>
          <a:xfrm>
            <a:off x="8054175" y="1971675"/>
            <a:ext cx="3964500" cy="3684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1000"/>
              </a:spcBef>
              <a:spcAft>
                <a:spcPts val="0"/>
              </a:spcAft>
              <a:buSzPts val="2800"/>
              <a:buNone/>
            </a:pPr>
            <a:r>
              <a:rPr lang="en-IN" sz="1400">
                <a:solidFill>
                  <a:srgbClr val="990000"/>
                </a:solidFill>
              </a:rPr>
              <a:t>A. </a:t>
            </a:r>
            <a:r>
              <a:rPr lang="en-IN" sz="1400"/>
              <a:t>The custom checks and procedures are minimal and the environment is trade-friendly.</a:t>
            </a:r>
            <a:endParaRPr sz="1400"/>
          </a:p>
          <a:p>
            <a:pPr indent="0" lvl="0" marL="0" marR="0" rtl="0" algn="l">
              <a:lnSpc>
                <a:spcPct val="100000"/>
              </a:lnSpc>
              <a:spcBef>
                <a:spcPts val="1000"/>
              </a:spcBef>
              <a:spcAft>
                <a:spcPts val="0"/>
              </a:spcAft>
              <a:buSzPts val="2800"/>
              <a:buNone/>
            </a:pPr>
            <a:r>
              <a:rPr lang="en-IN" sz="1400">
                <a:solidFill>
                  <a:srgbClr val="990000"/>
                </a:solidFill>
              </a:rPr>
              <a:t>B.</a:t>
            </a:r>
            <a:r>
              <a:rPr lang="en-IN" sz="1400"/>
              <a:t> The foreign company does not have to open a company in India and go through all the cumbersome formalities like IEC Code</a:t>
            </a:r>
            <a:endParaRPr sz="1400"/>
          </a:p>
          <a:p>
            <a:pPr indent="0" lvl="0" marL="0" marR="0" rtl="0" algn="l">
              <a:lnSpc>
                <a:spcPct val="100000"/>
              </a:lnSpc>
              <a:spcBef>
                <a:spcPts val="1000"/>
              </a:spcBef>
              <a:spcAft>
                <a:spcPts val="0"/>
              </a:spcAft>
              <a:buSzPts val="2800"/>
              <a:buNone/>
            </a:pPr>
            <a:r>
              <a:rPr lang="en-IN" sz="1400">
                <a:solidFill>
                  <a:srgbClr val="990000"/>
                </a:solidFill>
              </a:rPr>
              <a:t>C. </a:t>
            </a:r>
            <a:r>
              <a:rPr lang="en-IN" sz="1400"/>
              <a:t>There is no time limit for keeping the goods in the bonded warehouse as it is in the case of normal bonding in India. The only requirement is that warehousing charges have to be paid in foreign exchange.</a:t>
            </a:r>
            <a:endParaRPr sz="1400"/>
          </a:p>
          <a:p>
            <a:pPr indent="0" lvl="0" marL="0" marR="0" rtl="0" algn="l">
              <a:lnSpc>
                <a:spcPct val="100000"/>
              </a:lnSpc>
              <a:spcBef>
                <a:spcPts val="1000"/>
              </a:spcBef>
              <a:spcAft>
                <a:spcPts val="0"/>
              </a:spcAft>
              <a:buSzPts val="2800"/>
              <a:buNone/>
            </a:pPr>
            <a:r>
              <a:rPr lang="en-IN" sz="1400">
                <a:solidFill>
                  <a:srgbClr val="990000"/>
                </a:solidFill>
              </a:rPr>
              <a:t>D.</a:t>
            </a:r>
            <a:r>
              <a:rPr lang="en-IN" sz="1400"/>
              <a:t> Facility to stock and sell</a:t>
            </a:r>
            <a:endParaRPr sz="1400"/>
          </a:p>
          <a:p>
            <a:pPr indent="0" lvl="0" marL="0" marR="0" rtl="0" algn="l">
              <a:lnSpc>
                <a:spcPct val="100000"/>
              </a:lnSpc>
              <a:spcBef>
                <a:spcPts val="1000"/>
              </a:spcBef>
              <a:spcAft>
                <a:spcPts val="0"/>
              </a:spcAft>
              <a:buSzPts val="2800"/>
              <a:buNone/>
            </a:pPr>
            <a:r>
              <a:rPr lang="en-IN" sz="1400"/>
              <a:t>We have the facility to provide over 50,000 SQM of warehousing space [covered &amp; open] in and around Mundra and also have the capability of constructing a warehouse for a specific requirement.</a:t>
            </a:r>
            <a:endParaRPr sz="1400"/>
          </a:p>
        </p:txBody>
      </p:sp>
      <p:pic>
        <p:nvPicPr>
          <p:cNvPr id="289" name="Google Shape;289;p18"/>
          <p:cNvPicPr preferRelativeResize="0"/>
          <p:nvPr/>
        </p:nvPicPr>
        <p:blipFill rotWithShape="1">
          <a:blip r:embed="rId4">
            <a:alphaModFix/>
          </a:blip>
          <a:srcRect b="0" l="0" r="0" t="0"/>
          <a:stretch/>
        </p:blipFill>
        <p:spPr>
          <a:xfrm>
            <a:off x="656169" y="2591302"/>
            <a:ext cx="3165814" cy="269330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19"/>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95" name="Google Shape;295;p19"/>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296" name="Google Shape;296;p19"/>
          <p:cNvSpPr txBox="1"/>
          <p:nvPr/>
        </p:nvSpPr>
        <p:spPr>
          <a:xfrm>
            <a:off x="1154030" y="1406189"/>
            <a:ext cx="10453567" cy="584775"/>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Container Freight Station</a:t>
            </a:r>
            <a:endParaRPr b="0" i="0" sz="1400" u="none" cap="none" strike="noStrike">
              <a:solidFill>
                <a:srgbClr val="000000"/>
              </a:solidFill>
              <a:latin typeface="Arial"/>
              <a:ea typeface="Arial"/>
              <a:cs typeface="Arial"/>
              <a:sym typeface="Arial"/>
            </a:endParaRPr>
          </a:p>
        </p:txBody>
      </p:sp>
      <p:pic>
        <p:nvPicPr>
          <p:cNvPr id="297" name="Google Shape;297;p19"/>
          <p:cNvPicPr preferRelativeResize="0"/>
          <p:nvPr/>
        </p:nvPicPr>
        <p:blipFill rotWithShape="1">
          <a:blip r:embed="rId4">
            <a:alphaModFix/>
          </a:blip>
          <a:srcRect b="0" l="0" r="0" t="0"/>
          <a:stretch/>
        </p:blipFill>
        <p:spPr>
          <a:xfrm>
            <a:off x="680685" y="1990964"/>
            <a:ext cx="3148442" cy="3600372"/>
          </a:xfrm>
          <a:prstGeom prst="rect">
            <a:avLst/>
          </a:prstGeom>
          <a:noFill/>
          <a:ln>
            <a:noFill/>
          </a:ln>
        </p:spPr>
      </p:pic>
      <p:sp>
        <p:nvSpPr>
          <p:cNvPr id="298" name="Google Shape;298;p19"/>
          <p:cNvSpPr txBox="1"/>
          <p:nvPr/>
        </p:nvSpPr>
        <p:spPr>
          <a:xfrm>
            <a:off x="4104667" y="2835712"/>
            <a:ext cx="7665664" cy="203132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An approved Container Freight Station and a Bonded Warehouse, along with our other services help us provide Total  Logistics Solutions to clients.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Today we are partnering with some of the largest players across industries - Heavy Machinery, Cosmetics, Paper, Bitumen, Oil, Timber to name a few. Our systems driven approach ensures the highest level of services to ensure customer delight.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20"/>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304" name="Google Shape;304;p20"/>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305" name="Google Shape;305;p20"/>
          <p:cNvSpPr txBox="1"/>
          <p:nvPr/>
        </p:nvSpPr>
        <p:spPr>
          <a:xfrm>
            <a:off x="1154030" y="1406189"/>
            <a:ext cx="10453567" cy="584775"/>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Transportation</a:t>
            </a:r>
            <a:endParaRPr b="0" i="0" sz="1400" u="none" cap="none" strike="noStrike">
              <a:solidFill>
                <a:srgbClr val="000000"/>
              </a:solidFill>
              <a:latin typeface="Arial"/>
              <a:ea typeface="Arial"/>
              <a:cs typeface="Arial"/>
              <a:sym typeface="Arial"/>
            </a:endParaRPr>
          </a:p>
        </p:txBody>
      </p:sp>
      <p:pic>
        <p:nvPicPr>
          <p:cNvPr id="306" name="Google Shape;306;p20"/>
          <p:cNvPicPr preferRelativeResize="0"/>
          <p:nvPr/>
        </p:nvPicPr>
        <p:blipFill rotWithShape="1">
          <a:blip r:embed="rId4">
            <a:alphaModFix/>
          </a:blip>
          <a:srcRect b="0" l="0" r="0" t="0"/>
          <a:stretch/>
        </p:blipFill>
        <p:spPr>
          <a:xfrm>
            <a:off x="561300" y="2706771"/>
            <a:ext cx="3598704" cy="2387766"/>
          </a:xfrm>
          <a:prstGeom prst="rect">
            <a:avLst/>
          </a:prstGeom>
          <a:noFill/>
          <a:ln>
            <a:noFill/>
          </a:ln>
        </p:spPr>
      </p:pic>
      <p:sp>
        <p:nvSpPr>
          <p:cNvPr id="307" name="Google Shape;307;p20"/>
          <p:cNvSpPr txBox="1"/>
          <p:nvPr/>
        </p:nvSpPr>
        <p:spPr>
          <a:xfrm>
            <a:off x="4333275" y="2683294"/>
            <a:ext cx="7665600" cy="2616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Our company handles the local transportation of container and body trucks for export and import movement of our esteemed clients. We are able to offer this kind of service to all parts of India through our network of esteemed agents and sub-agents</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Our dedicated team of supervisors and trained mechanics ensure a high uptime of our fleet.</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pic>
        <p:nvPicPr>
          <p:cNvPr id="95" name="Google Shape;95;p2"/>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pic>
        <p:nvPicPr>
          <p:cNvPr id="96" name="Google Shape;96;p2"/>
          <p:cNvPicPr preferRelativeResize="0"/>
          <p:nvPr/>
        </p:nvPicPr>
        <p:blipFill rotWithShape="1">
          <a:blip r:embed="rId4">
            <a:alphaModFix/>
          </a:blip>
          <a:srcRect b="0" l="0" r="0" t="0"/>
          <a:stretch/>
        </p:blipFill>
        <p:spPr>
          <a:xfrm>
            <a:off x="4996" y="1126939"/>
            <a:ext cx="12192000" cy="3135086"/>
          </a:xfrm>
          <a:prstGeom prst="rect">
            <a:avLst/>
          </a:prstGeom>
          <a:noFill/>
          <a:ln>
            <a:noFill/>
          </a:ln>
        </p:spPr>
      </p:pic>
      <p:sp>
        <p:nvSpPr>
          <p:cNvPr id="97" name="Google Shape;97;p2"/>
          <p:cNvSpPr txBox="1"/>
          <p:nvPr/>
        </p:nvSpPr>
        <p:spPr>
          <a:xfrm>
            <a:off x="2128604" y="4931763"/>
            <a:ext cx="8085034" cy="64633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600"/>
              <a:buFont typeface="Arial"/>
              <a:buNone/>
            </a:pPr>
            <a:r>
              <a:rPr b="0" i="0" lang="en-IN" sz="3600" u="none" cap="none" strike="noStrike">
                <a:solidFill>
                  <a:schemeClr val="dk1"/>
                </a:solidFill>
                <a:latin typeface="Calibri"/>
                <a:ea typeface="Calibri"/>
                <a:cs typeface="Calibri"/>
                <a:sym typeface="Calibri"/>
              </a:rPr>
              <a:t>Delivering Excellence in Logistics Solutions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Google Shape;312;p21"/>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313" name="Google Shape;313;p21"/>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314" name="Google Shape;314;p21"/>
          <p:cNvSpPr txBox="1"/>
          <p:nvPr/>
        </p:nvSpPr>
        <p:spPr>
          <a:xfrm>
            <a:off x="1154030" y="1406189"/>
            <a:ext cx="10453567" cy="584775"/>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Custom House Broker</a:t>
            </a:r>
            <a:endParaRPr b="0" i="0" sz="1400" u="none" cap="none" strike="noStrike">
              <a:solidFill>
                <a:srgbClr val="000000"/>
              </a:solidFill>
              <a:latin typeface="Arial"/>
              <a:ea typeface="Arial"/>
              <a:cs typeface="Arial"/>
              <a:sym typeface="Arial"/>
            </a:endParaRPr>
          </a:p>
        </p:txBody>
      </p:sp>
      <p:pic>
        <p:nvPicPr>
          <p:cNvPr id="315" name="Google Shape;315;p21"/>
          <p:cNvPicPr preferRelativeResize="0"/>
          <p:nvPr/>
        </p:nvPicPr>
        <p:blipFill rotWithShape="1">
          <a:blip r:embed="rId4">
            <a:alphaModFix/>
          </a:blip>
          <a:srcRect b="0" l="0" r="0" t="0"/>
          <a:stretch/>
        </p:blipFill>
        <p:spPr>
          <a:xfrm>
            <a:off x="845577" y="1990963"/>
            <a:ext cx="2768678" cy="3460847"/>
          </a:xfrm>
          <a:prstGeom prst="rect">
            <a:avLst/>
          </a:prstGeom>
          <a:noFill/>
          <a:ln>
            <a:noFill/>
          </a:ln>
        </p:spPr>
      </p:pic>
      <p:sp>
        <p:nvSpPr>
          <p:cNvPr id="316" name="Google Shape;316;p21"/>
          <p:cNvSpPr txBox="1"/>
          <p:nvPr/>
        </p:nvSpPr>
        <p:spPr>
          <a:xfrm>
            <a:off x="4104675" y="2835694"/>
            <a:ext cx="7665600" cy="2616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We operate as Licensed Custom House Agents at all western ports of India. We are also present at various ICDs and CFS’ situated at all major locations.</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We are capable of handling cargo consisting liquid, bulk, break bulk, project cargo &amp; containerized cargo.</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We have customs-approved trained &amp; experienced staff to deal with customs port related matters and to provide excellent services.</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Google Shape;321;p22"/>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322" name="Google Shape;322;p22"/>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323" name="Google Shape;323;p22"/>
          <p:cNvSpPr txBox="1"/>
          <p:nvPr/>
        </p:nvSpPr>
        <p:spPr>
          <a:xfrm>
            <a:off x="1154030" y="1406189"/>
            <a:ext cx="10453567" cy="584775"/>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Empty Container Yard</a:t>
            </a:r>
            <a:endParaRPr b="0" i="0" sz="1400" u="none" cap="none" strike="noStrike">
              <a:solidFill>
                <a:srgbClr val="000000"/>
              </a:solidFill>
              <a:latin typeface="Arial"/>
              <a:ea typeface="Arial"/>
              <a:cs typeface="Arial"/>
              <a:sym typeface="Arial"/>
            </a:endParaRPr>
          </a:p>
        </p:txBody>
      </p:sp>
      <p:pic>
        <p:nvPicPr>
          <p:cNvPr id="324" name="Google Shape;324;p22"/>
          <p:cNvPicPr preferRelativeResize="0"/>
          <p:nvPr/>
        </p:nvPicPr>
        <p:blipFill rotWithShape="1">
          <a:blip r:embed="rId4">
            <a:alphaModFix/>
          </a:blip>
          <a:srcRect b="0" l="0" r="0" t="0"/>
          <a:stretch/>
        </p:blipFill>
        <p:spPr>
          <a:xfrm>
            <a:off x="680685" y="1990964"/>
            <a:ext cx="3148442" cy="3600372"/>
          </a:xfrm>
          <a:prstGeom prst="rect">
            <a:avLst/>
          </a:prstGeom>
          <a:noFill/>
          <a:ln>
            <a:noFill/>
          </a:ln>
        </p:spPr>
      </p:pic>
      <p:sp>
        <p:nvSpPr>
          <p:cNvPr id="325" name="Google Shape;325;p22"/>
          <p:cNvSpPr txBox="1"/>
          <p:nvPr/>
        </p:nvSpPr>
        <p:spPr>
          <a:xfrm>
            <a:off x="4104667" y="2835712"/>
            <a:ext cx="7665664" cy="230832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The largest and most efficiently run Empty Container Yard in Mundra SEZ. A one of its kind technological interface ensures transparency of rates, on time performance and adherence to the highest quality standards.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With world class infrastructure, a large trained workforce and systems which support Location tracking, Barcoding and Real Times Updates for customers – Empezar is the preferred partner for some of the largest shipping lines in the country.</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g5b19f83a64_0_0"/>
          <p:cNvSpPr/>
          <p:nvPr/>
        </p:nvSpPr>
        <p:spPr>
          <a:xfrm>
            <a:off x="0" y="0"/>
            <a:ext cx="12192000" cy="8994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331" name="Google Shape;331;g5b19f83a64_0_0"/>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332" name="Google Shape;332;g5b19f83a64_0_0"/>
          <p:cNvSpPr txBox="1"/>
          <p:nvPr/>
        </p:nvSpPr>
        <p:spPr>
          <a:xfrm>
            <a:off x="1154030" y="1406189"/>
            <a:ext cx="10453500" cy="584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Technology Solutions</a:t>
            </a:r>
            <a:endParaRPr b="0" i="0" sz="1400" u="none" cap="none" strike="noStrike">
              <a:solidFill>
                <a:srgbClr val="000000"/>
              </a:solidFill>
              <a:latin typeface="Arial"/>
              <a:ea typeface="Arial"/>
              <a:cs typeface="Arial"/>
              <a:sym typeface="Arial"/>
            </a:endParaRPr>
          </a:p>
        </p:txBody>
      </p:sp>
      <p:sp>
        <p:nvSpPr>
          <p:cNvPr id="333" name="Google Shape;333;g5b19f83a64_0_0"/>
          <p:cNvSpPr txBox="1"/>
          <p:nvPr/>
        </p:nvSpPr>
        <p:spPr>
          <a:xfrm>
            <a:off x="4104667" y="2835712"/>
            <a:ext cx="7665600" cy="1754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Empezar has a large in-house technology team that has built a reputation for creating pathbreaking software solutions for the logistics Industry. Our solutions have led up to a 50% increase in efficiencies for some clients.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800"/>
              <a:buFont typeface="Arial"/>
              <a:buNone/>
            </a:pPr>
            <a:r>
              <a:rPr b="0" i="0" lang="en-IN" sz="1800" u="none" cap="none" strike="noStrike">
                <a:solidFill>
                  <a:schemeClr val="dk1"/>
                </a:solidFill>
                <a:latin typeface="Calibri"/>
                <a:ea typeface="Calibri"/>
                <a:cs typeface="Calibri"/>
                <a:sym typeface="Calibri"/>
              </a:rPr>
              <a:t>We are working with global shipping lines and reputed logistics players to build systems that dramatically change the way they do business.  </a:t>
            </a:r>
            <a:endParaRPr b="0" i="0" sz="1800" u="none" cap="none" strike="noStrike">
              <a:solidFill>
                <a:schemeClr val="dk1"/>
              </a:solidFill>
              <a:latin typeface="Calibri"/>
              <a:ea typeface="Calibri"/>
              <a:cs typeface="Calibri"/>
              <a:sym typeface="Calibri"/>
            </a:endParaRPr>
          </a:p>
        </p:txBody>
      </p:sp>
      <p:pic>
        <p:nvPicPr>
          <p:cNvPr id="334" name="Google Shape;334;g5b19f83a64_0_0"/>
          <p:cNvPicPr preferRelativeResize="0"/>
          <p:nvPr/>
        </p:nvPicPr>
        <p:blipFill rotWithShape="1">
          <a:blip r:embed="rId4">
            <a:alphaModFix/>
          </a:blip>
          <a:srcRect b="0" l="0" r="0" t="0"/>
          <a:stretch/>
        </p:blipFill>
        <p:spPr>
          <a:xfrm>
            <a:off x="421669" y="2419045"/>
            <a:ext cx="3231887" cy="303276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g5b19f83a64_0_100"/>
          <p:cNvSpPr/>
          <p:nvPr/>
        </p:nvSpPr>
        <p:spPr>
          <a:xfrm>
            <a:off x="0" y="920510"/>
            <a:ext cx="12192000" cy="59586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40" name="Google Shape;340;g5b19f83a64_0_100"/>
          <p:cNvSpPr/>
          <p:nvPr/>
        </p:nvSpPr>
        <p:spPr>
          <a:xfrm>
            <a:off x="0" y="0"/>
            <a:ext cx="12192000" cy="8994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341" name="Google Shape;341;g5b19f83a64_0_100"/>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342" name="Google Shape;342;g5b19f83a64_0_100"/>
          <p:cNvSpPr txBox="1"/>
          <p:nvPr/>
        </p:nvSpPr>
        <p:spPr>
          <a:xfrm>
            <a:off x="652580" y="1244351"/>
            <a:ext cx="10453500" cy="5847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1100"/>
              <a:buFont typeface="Arial"/>
              <a:buNone/>
            </a:pPr>
            <a:r>
              <a:rPr b="1" i="0" lang="en-IN" sz="3200" u="none" cap="none" strike="noStrike">
                <a:solidFill>
                  <a:srgbClr val="FFFFFF"/>
                </a:solidFill>
                <a:latin typeface="Calibri"/>
                <a:ea typeface="Calibri"/>
                <a:cs typeface="Calibri"/>
                <a:sym typeface="Calibri"/>
              </a:rPr>
              <a:t>Our Technology Stack</a:t>
            </a:r>
            <a:endParaRPr b="1" i="0" sz="3200" u="none" cap="none" strike="noStrike">
              <a:solidFill>
                <a:srgbClr val="FFFFFF"/>
              </a:solidFill>
              <a:latin typeface="Calibri"/>
              <a:ea typeface="Calibri"/>
              <a:cs typeface="Calibri"/>
              <a:sym typeface="Calibri"/>
            </a:endParaRPr>
          </a:p>
          <a:p>
            <a:pPr indent="0" lvl="0" marL="0" marR="0" rtl="0" algn="l">
              <a:lnSpc>
                <a:spcPct val="90000"/>
              </a:lnSpc>
              <a:spcBef>
                <a:spcPts val="0"/>
              </a:spcBef>
              <a:spcAft>
                <a:spcPts val="0"/>
              </a:spcAft>
              <a:buClr>
                <a:schemeClr val="dk1"/>
              </a:buClr>
              <a:buSzPts val="1100"/>
              <a:buFont typeface="Arial"/>
              <a:buNone/>
            </a:pPr>
            <a:r>
              <a:t/>
            </a:r>
            <a:endParaRPr b="0" i="0" sz="3200" u="none" cap="none" strike="noStrike">
              <a:solidFill>
                <a:srgbClr val="000000"/>
              </a:solidFill>
              <a:latin typeface="Calibri"/>
              <a:ea typeface="Calibri"/>
              <a:cs typeface="Calibri"/>
              <a:sym typeface="Calibri"/>
            </a:endParaRPr>
          </a:p>
          <a:p>
            <a:pPr indent="0" lvl="0" marL="0" marR="0" rtl="0" algn="l">
              <a:lnSpc>
                <a:spcPct val="90000"/>
              </a:lnSpc>
              <a:spcBef>
                <a:spcPts val="0"/>
              </a:spcBef>
              <a:spcAft>
                <a:spcPts val="0"/>
              </a:spcAft>
              <a:buClr>
                <a:schemeClr val="dk1"/>
              </a:buClr>
              <a:buSzPts val="1100"/>
              <a:buFont typeface="Arial"/>
              <a:buNone/>
            </a:pPr>
            <a:r>
              <a:t/>
            </a:r>
            <a:endParaRPr b="0" i="0" sz="3200" u="none" cap="none" strike="noStrike">
              <a:solidFill>
                <a:srgbClr val="000000"/>
              </a:solidFill>
              <a:latin typeface="Calibri"/>
              <a:ea typeface="Calibri"/>
              <a:cs typeface="Calibri"/>
              <a:sym typeface="Calibri"/>
            </a:endParaRPr>
          </a:p>
          <a:p>
            <a:pPr indent="0" lvl="0" marL="0" marR="0" rtl="0" algn="ctr">
              <a:lnSpc>
                <a:spcPct val="100000"/>
              </a:lnSpc>
              <a:spcBef>
                <a:spcPts val="0"/>
              </a:spcBef>
              <a:spcAft>
                <a:spcPts val="0"/>
              </a:spcAft>
              <a:buClr>
                <a:srgbClr val="000000"/>
              </a:buClr>
              <a:buSzPts val="3200"/>
              <a:buFont typeface="Arial"/>
              <a:buNone/>
            </a:pPr>
            <a:r>
              <a:t/>
            </a:r>
            <a:endParaRPr b="0" i="0" sz="3200" u="none" cap="none" strike="noStrike">
              <a:solidFill>
                <a:srgbClr val="000000"/>
              </a:solidFill>
              <a:latin typeface="Calibri"/>
              <a:ea typeface="Calibri"/>
              <a:cs typeface="Calibri"/>
              <a:sym typeface="Calibri"/>
            </a:endParaRPr>
          </a:p>
        </p:txBody>
      </p:sp>
      <p:sp>
        <p:nvSpPr>
          <p:cNvPr id="343" name="Google Shape;343;g5b19f83a64_0_100"/>
          <p:cNvSpPr txBox="1"/>
          <p:nvPr/>
        </p:nvSpPr>
        <p:spPr>
          <a:xfrm>
            <a:off x="1269875" y="2174025"/>
            <a:ext cx="4596600" cy="41469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200000"/>
              </a:lnSpc>
              <a:spcBef>
                <a:spcPts val="0"/>
              </a:spcBef>
              <a:spcAft>
                <a:spcPts val="0"/>
              </a:spcAft>
              <a:buClr>
                <a:srgbClr val="FFFFFF"/>
              </a:buClr>
              <a:buSzPts val="1800"/>
              <a:buFont typeface="Calibri"/>
              <a:buAutoNum type="arabicPeriod"/>
            </a:pPr>
            <a:r>
              <a:rPr b="0" i="0" lang="en-IN" sz="1800" u="none" cap="none" strike="noStrike">
                <a:solidFill>
                  <a:srgbClr val="FFFFFF"/>
                </a:solidFill>
                <a:latin typeface="Calibri"/>
                <a:ea typeface="Calibri"/>
                <a:cs typeface="Calibri"/>
                <a:sym typeface="Calibri"/>
              </a:rPr>
              <a:t>.NET Core</a:t>
            </a:r>
            <a:endParaRPr b="0" i="0" sz="1800" u="none" cap="none" strike="noStrike">
              <a:solidFill>
                <a:srgbClr val="FFFFFF"/>
              </a:solidFill>
              <a:latin typeface="Calibri"/>
              <a:ea typeface="Calibri"/>
              <a:cs typeface="Calibri"/>
              <a:sym typeface="Calibri"/>
            </a:endParaRPr>
          </a:p>
          <a:p>
            <a:pPr indent="-342900" lvl="0" marL="457200" marR="0" rtl="0" algn="l">
              <a:lnSpc>
                <a:spcPct val="200000"/>
              </a:lnSpc>
              <a:spcBef>
                <a:spcPts val="0"/>
              </a:spcBef>
              <a:spcAft>
                <a:spcPts val="0"/>
              </a:spcAft>
              <a:buClr>
                <a:srgbClr val="FFFFFF"/>
              </a:buClr>
              <a:buSzPts val="1800"/>
              <a:buFont typeface="Calibri"/>
              <a:buAutoNum type="arabicPeriod"/>
            </a:pPr>
            <a:r>
              <a:rPr b="0" i="0" lang="en-IN" sz="1800" u="none" cap="none" strike="noStrike">
                <a:solidFill>
                  <a:srgbClr val="FFFFFF"/>
                </a:solidFill>
                <a:latin typeface="Calibri"/>
                <a:ea typeface="Calibri"/>
                <a:cs typeface="Calibri"/>
                <a:sym typeface="Calibri"/>
              </a:rPr>
              <a:t>Android / IOS</a:t>
            </a:r>
            <a:endParaRPr b="0" i="0" sz="1800" u="none" cap="none" strike="noStrike">
              <a:solidFill>
                <a:srgbClr val="FFFFFF"/>
              </a:solidFill>
              <a:latin typeface="Calibri"/>
              <a:ea typeface="Calibri"/>
              <a:cs typeface="Calibri"/>
              <a:sym typeface="Calibri"/>
            </a:endParaRPr>
          </a:p>
          <a:p>
            <a:pPr indent="-342900" lvl="0" marL="457200" marR="0" rtl="0" algn="l">
              <a:lnSpc>
                <a:spcPct val="200000"/>
              </a:lnSpc>
              <a:spcBef>
                <a:spcPts val="0"/>
              </a:spcBef>
              <a:spcAft>
                <a:spcPts val="0"/>
              </a:spcAft>
              <a:buClr>
                <a:srgbClr val="FFFFFF"/>
              </a:buClr>
              <a:buSzPts val="1800"/>
              <a:buFont typeface="Calibri"/>
              <a:buAutoNum type="arabicPeriod"/>
            </a:pPr>
            <a:r>
              <a:rPr b="0" i="0" lang="en-IN" sz="1800" u="none" cap="none" strike="noStrike">
                <a:solidFill>
                  <a:srgbClr val="FFFFFF"/>
                </a:solidFill>
                <a:latin typeface="Calibri"/>
                <a:ea typeface="Calibri"/>
                <a:cs typeface="Calibri"/>
                <a:sym typeface="Calibri"/>
              </a:rPr>
              <a:t>Mysql / SQL</a:t>
            </a:r>
            <a:endParaRPr b="0" i="0" sz="1800" u="none" cap="none" strike="noStrike">
              <a:solidFill>
                <a:srgbClr val="FFFFFF"/>
              </a:solidFill>
              <a:latin typeface="Calibri"/>
              <a:ea typeface="Calibri"/>
              <a:cs typeface="Calibri"/>
              <a:sym typeface="Calibri"/>
            </a:endParaRPr>
          </a:p>
          <a:p>
            <a:pPr indent="-342900" lvl="0" marL="457200" marR="0" rtl="0" algn="l">
              <a:lnSpc>
                <a:spcPct val="200000"/>
              </a:lnSpc>
              <a:spcBef>
                <a:spcPts val="0"/>
              </a:spcBef>
              <a:spcAft>
                <a:spcPts val="0"/>
              </a:spcAft>
              <a:buClr>
                <a:srgbClr val="FFFFFF"/>
              </a:buClr>
              <a:buSzPts val="1800"/>
              <a:buFont typeface="Calibri"/>
              <a:buAutoNum type="arabicPeriod"/>
            </a:pPr>
            <a:r>
              <a:rPr b="0" i="0" lang="en-IN" sz="1800" u="none" cap="none" strike="noStrike">
                <a:solidFill>
                  <a:srgbClr val="FFFFFF"/>
                </a:solidFill>
                <a:latin typeface="Calibri"/>
                <a:ea typeface="Calibri"/>
                <a:cs typeface="Calibri"/>
                <a:sym typeface="Calibri"/>
              </a:rPr>
              <a:t>Google Cloud Platform / Services</a:t>
            </a:r>
            <a:endParaRPr b="0" i="0" sz="1800" u="none" cap="none" strike="noStrike">
              <a:solidFill>
                <a:srgbClr val="FFFFFF"/>
              </a:solidFill>
              <a:latin typeface="Calibri"/>
              <a:ea typeface="Calibri"/>
              <a:cs typeface="Calibri"/>
              <a:sym typeface="Calibri"/>
            </a:endParaRPr>
          </a:p>
          <a:p>
            <a:pPr indent="-342900" lvl="0" marL="457200" marR="0" rtl="0" algn="l">
              <a:lnSpc>
                <a:spcPct val="115000"/>
              </a:lnSpc>
              <a:spcBef>
                <a:spcPts val="0"/>
              </a:spcBef>
              <a:spcAft>
                <a:spcPts val="0"/>
              </a:spcAft>
              <a:buClr>
                <a:srgbClr val="FFFFFF"/>
              </a:buClr>
              <a:buSzPts val="1800"/>
              <a:buFont typeface="Calibri"/>
              <a:buAutoNum type="arabicPeriod"/>
            </a:pPr>
            <a:r>
              <a:rPr b="0" i="0" lang="en-IN" sz="1800" u="none" cap="none" strike="noStrike">
                <a:solidFill>
                  <a:srgbClr val="FFFFFF"/>
                </a:solidFill>
                <a:latin typeface="Calibri"/>
                <a:ea typeface="Calibri"/>
                <a:cs typeface="Calibri"/>
                <a:sym typeface="Calibri"/>
              </a:rPr>
              <a:t>Angular 6+ / TypeScript / NodeJs</a:t>
            </a:r>
            <a:endParaRPr b="0" i="0" sz="1800" u="none" cap="none" strike="noStrike">
              <a:solidFill>
                <a:srgbClr val="FFFFFF"/>
              </a:solidFill>
              <a:latin typeface="Calibri"/>
              <a:ea typeface="Calibri"/>
              <a:cs typeface="Calibri"/>
              <a:sym typeface="Calibri"/>
            </a:endParaRPr>
          </a:p>
          <a:p>
            <a:pPr indent="0" lvl="0" marL="457200" marR="0" rtl="0" algn="l">
              <a:lnSpc>
                <a:spcPct val="115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a:p>
            <a:pPr indent="-342900" lvl="0" marL="457200" marR="0" rtl="0" algn="l">
              <a:lnSpc>
                <a:spcPct val="200000"/>
              </a:lnSpc>
              <a:spcBef>
                <a:spcPts val="0"/>
              </a:spcBef>
              <a:spcAft>
                <a:spcPts val="0"/>
              </a:spcAft>
              <a:buClr>
                <a:srgbClr val="FFFFFF"/>
              </a:buClr>
              <a:buSzPts val="1800"/>
              <a:buFont typeface="Calibri"/>
              <a:buAutoNum type="arabicPeriod"/>
            </a:pPr>
            <a:r>
              <a:rPr b="0" i="0" lang="en-IN" sz="1800" u="none" cap="none" strike="noStrike">
                <a:solidFill>
                  <a:srgbClr val="FFFFFF"/>
                </a:solidFill>
                <a:latin typeface="Calibri"/>
                <a:ea typeface="Calibri"/>
                <a:cs typeface="Calibri"/>
                <a:sym typeface="Calibri"/>
              </a:rPr>
              <a:t>Python</a:t>
            </a:r>
            <a:endParaRPr b="0" i="0" sz="1800" u="none" cap="none" strike="noStrike">
              <a:solidFill>
                <a:srgbClr val="FFFFFF"/>
              </a:solidFill>
              <a:latin typeface="Calibri"/>
              <a:ea typeface="Calibri"/>
              <a:cs typeface="Calibri"/>
              <a:sym typeface="Calibri"/>
            </a:endParaRPr>
          </a:p>
          <a:p>
            <a:pPr indent="-342900" lvl="0" marL="457200" marR="0" rtl="0" algn="l">
              <a:lnSpc>
                <a:spcPct val="200000"/>
              </a:lnSpc>
              <a:spcBef>
                <a:spcPts val="0"/>
              </a:spcBef>
              <a:spcAft>
                <a:spcPts val="0"/>
              </a:spcAft>
              <a:buClr>
                <a:srgbClr val="FFFFFF"/>
              </a:buClr>
              <a:buSzPts val="1800"/>
              <a:buFont typeface="Calibri"/>
              <a:buAutoNum type="arabicPeriod"/>
            </a:pPr>
            <a:r>
              <a:rPr b="0" i="0" lang="en-IN" sz="1800" u="none" cap="none" strike="noStrike">
                <a:solidFill>
                  <a:srgbClr val="FFFFFF"/>
                </a:solidFill>
                <a:latin typeface="Calibri"/>
                <a:ea typeface="Calibri"/>
                <a:cs typeface="Calibri"/>
                <a:sym typeface="Calibri"/>
              </a:rPr>
              <a:t>PHP</a:t>
            </a:r>
            <a:endParaRPr b="0" i="0" sz="1800" u="none" cap="none" strike="noStrike">
              <a:solidFill>
                <a:srgbClr val="FFFFFF"/>
              </a:solidFill>
              <a:latin typeface="Calibri"/>
              <a:ea typeface="Calibri"/>
              <a:cs typeface="Calibri"/>
              <a:sym typeface="Calibri"/>
            </a:endParaRPr>
          </a:p>
        </p:txBody>
      </p:sp>
      <p:sp>
        <p:nvSpPr>
          <p:cNvPr id="344" name="Google Shape;344;g5b19f83a64_0_100"/>
          <p:cNvSpPr txBox="1"/>
          <p:nvPr/>
        </p:nvSpPr>
        <p:spPr>
          <a:xfrm>
            <a:off x="6680075" y="2174025"/>
            <a:ext cx="4596600" cy="41469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200000"/>
              </a:lnSpc>
              <a:spcBef>
                <a:spcPts val="0"/>
              </a:spcBef>
              <a:spcAft>
                <a:spcPts val="0"/>
              </a:spcAft>
              <a:buClr>
                <a:srgbClr val="FFFFFF"/>
              </a:buClr>
              <a:buSzPts val="1800"/>
              <a:buFont typeface="Calibri"/>
              <a:buAutoNum type="arabicPeriod" startAt="8"/>
            </a:pPr>
            <a:r>
              <a:rPr b="0" i="0" lang="en-IN" sz="1800" u="none" cap="none" strike="noStrike">
                <a:solidFill>
                  <a:srgbClr val="FFFFFF"/>
                </a:solidFill>
                <a:latin typeface="Calibri"/>
                <a:ea typeface="Calibri"/>
                <a:cs typeface="Calibri"/>
                <a:sym typeface="Calibri"/>
              </a:rPr>
              <a:t>React Native</a:t>
            </a:r>
            <a:endParaRPr b="0" i="0" sz="1800" u="none" cap="none" strike="noStrike">
              <a:solidFill>
                <a:srgbClr val="FFFFFF"/>
              </a:solidFill>
              <a:latin typeface="Calibri"/>
              <a:ea typeface="Calibri"/>
              <a:cs typeface="Calibri"/>
              <a:sym typeface="Calibri"/>
            </a:endParaRPr>
          </a:p>
          <a:p>
            <a:pPr indent="-342900" lvl="0" marL="457200" marR="0" rtl="0" algn="l">
              <a:lnSpc>
                <a:spcPct val="200000"/>
              </a:lnSpc>
              <a:spcBef>
                <a:spcPts val="0"/>
              </a:spcBef>
              <a:spcAft>
                <a:spcPts val="0"/>
              </a:spcAft>
              <a:buClr>
                <a:srgbClr val="FFFFFF"/>
              </a:buClr>
              <a:buSzPts val="1800"/>
              <a:buFont typeface="Calibri"/>
              <a:buAutoNum type="arabicPeriod" startAt="8"/>
            </a:pPr>
            <a:r>
              <a:rPr b="0" i="0" lang="en-IN" sz="1800" u="none" cap="none" strike="noStrike">
                <a:solidFill>
                  <a:srgbClr val="FFFFFF"/>
                </a:solidFill>
                <a:latin typeface="Calibri"/>
                <a:ea typeface="Calibri"/>
                <a:cs typeface="Calibri"/>
                <a:sym typeface="Calibri"/>
              </a:rPr>
              <a:t>Flutter</a:t>
            </a:r>
            <a:endParaRPr b="0" i="0" sz="1800" u="none" cap="none" strike="noStrike">
              <a:solidFill>
                <a:srgbClr val="FFFFFF"/>
              </a:solidFill>
              <a:latin typeface="Calibri"/>
              <a:ea typeface="Calibri"/>
              <a:cs typeface="Calibri"/>
              <a:sym typeface="Calibri"/>
            </a:endParaRPr>
          </a:p>
          <a:p>
            <a:pPr indent="-342900" lvl="0" marL="457200" marR="0" rtl="0" algn="l">
              <a:lnSpc>
                <a:spcPct val="200000"/>
              </a:lnSpc>
              <a:spcBef>
                <a:spcPts val="0"/>
              </a:spcBef>
              <a:spcAft>
                <a:spcPts val="0"/>
              </a:spcAft>
              <a:buClr>
                <a:srgbClr val="FFFFFF"/>
              </a:buClr>
              <a:buSzPts val="1800"/>
              <a:buFont typeface="Calibri"/>
              <a:buAutoNum type="arabicPeriod" startAt="8"/>
            </a:pPr>
            <a:r>
              <a:rPr b="0" i="0" lang="en-IN" sz="1800" u="none" cap="none" strike="noStrike">
                <a:solidFill>
                  <a:srgbClr val="FFFFFF"/>
                </a:solidFill>
                <a:latin typeface="Calibri"/>
                <a:ea typeface="Calibri"/>
                <a:cs typeface="Calibri"/>
                <a:sym typeface="Calibri"/>
              </a:rPr>
              <a:t>Firebase / Firestore</a:t>
            </a:r>
            <a:endParaRPr b="0" i="0" sz="1800" u="none" cap="none" strike="noStrike">
              <a:solidFill>
                <a:srgbClr val="FFFFFF"/>
              </a:solidFill>
              <a:latin typeface="Calibri"/>
              <a:ea typeface="Calibri"/>
              <a:cs typeface="Calibri"/>
              <a:sym typeface="Calibri"/>
            </a:endParaRPr>
          </a:p>
          <a:p>
            <a:pPr indent="-342900" lvl="0" marL="457200" marR="0" rtl="0" algn="l">
              <a:lnSpc>
                <a:spcPct val="200000"/>
              </a:lnSpc>
              <a:spcBef>
                <a:spcPts val="0"/>
              </a:spcBef>
              <a:spcAft>
                <a:spcPts val="0"/>
              </a:spcAft>
              <a:buClr>
                <a:srgbClr val="FFFFFF"/>
              </a:buClr>
              <a:buSzPts val="1800"/>
              <a:buFont typeface="Calibri"/>
              <a:buAutoNum type="arabicPeriod" startAt="8"/>
            </a:pPr>
            <a:r>
              <a:rPr b="0" i="0" lang="en-IN" sz="1800" u="none" cap="none" strike="noStrike">
                <a:solidFill>
                  <a:srgbClr val="FFFFFF"/>
                </a:solidFill>
                <a:latin typeface="Calibri"/>
                <a:ea typeface="Calibri"/>
                <a:cs typeface="Calibri"/>
                <a:sym typeface="Calibri"/>
              </a:rPr>
              <a:t>BigQuery / Analytics</a:t>
            </a:r>
            <a:endParaRPr b="0" i="0" sz="1800" u="none" cap="none" strike="noStrike">
              <a:solidFill>
                <a:srgbClr val="FFFFFF"/>
              </a:solidFill>
              <a:latin typeface="Calibri"/>
              <a:ea typeface="Calibri"/>
              <a:cs typeface="Calibri"/>
              <a:sym typeface="Calibri"/>
            </a:endParaRPr>
          </a:p>
          <a:p>
            <a:pPr indent="-342900" lvl="0" marL="457200" marR="0" rtl="0" algn="l">
              <a:lnSpc>
                <a:spcPct val="200000"/>
              </a:lnSpc>
              <a:spcBef>
                <a:spcPts val="0"/>
              </a:spcBef>
              <a:spcAft>
                <a:spcPts val="0"/>
              </a:spcAft>
              <a:buClr>
                <a:srgbClr val="FFFFFF"/>
              </a:buClr>
              <a:buSzPts val="1800"/>
              <a:buFont typeface="Calibri"/>
              <a:buAutoNum type="arabicPeriod" startAt="8"/>
            </a:pPr>
            <a:r>
              <a:rPr b="0" i="0" lang="en-IN" sz="1800" u="none" cap="none" strike="noStrike">
                <a:solidFill>
                  <a:srgbClr val="FFFFFF"/>
                </a:solidFill>
                <a:latin typeface="Calibri"/>
                <a:ea typeface="Calibri"/>
                <a:cs typeface="Calibri"/>
                <a:sym typeface="Calibri"/>
              </a:rPr>
              <a:t>RPi , Arduino , PCB , Embedded Electronics</a:t>
            </a:r>
            <a:endParaRPr b="0" i="0" sz="1800" u="none" cap="none" strike="noStrike">
              <a:solidFill>
                <a:srgbClr val="FFFFFF"/>
              </a:solidFill>
              <a:latin typeface="Calibri"/>
              <a:ea typeface="Calibri"/>
              <a:cs typeface="Calibri"/>
              <a:sym typeface="Calibri"/>
            </a:endParaRPr>
          </a:p>
          <a:p>
            <a:pPr indent="-342900" lvl="0" marL="457200" marR="0" rtl="0" algn="l">
              <a:lnSpc>
                <a:spcPct val="200000"/>
              </a:lnSpc>
              <a:spcBef>
                <a:spcPts val="0"/>
              </a:spcBef>
              <a:spcAft>
                <a:spcPts val="0"/>
              </a:spcAft>
              <a:buClr>
                <a:srgbClr val="FFFFFF"/>
              </a:buClr>
              <a:buSzPts val="1800"/>
              <a:buFont typeface="Calibri"/>
              <a:buAutoNum type="arabicPeriod" startAt="8"/>
            </a:pPr>
            <a:r>
              <a:rPr b="0" i="0" lang="en-IN" sz="1800" u="none" cap="none" strike="noStrike">
                <a:solidFill>
                  <a:srgbClr val="FFFFFF"/>
                </a:solidFill>
                <a:latin typeface="Calibri"/>
                <a:ea typeface="Calibri"/>
                <a:cs typeface="Calibri"/>
                <a:sym typeface="Calibri"/>
              </a:rPr>
              <a:t>IOT</a:t>
            </a:r>
            <a:endParaRPr b="0" i="0" sz="1800" u="none" cap="none" strike="noStrike">
              <a:solidFill>
                <a:srgbClr val="FFFFFF"/>
              </a:solidFill>
              <a:latin typeface="Calibri"/>
              <a:ea typeface="Calibri"/>
              <a:cs typeface="Calibri"/>
              <a:sym typeface="Calibri"/>
            </a:endParaRPr>
          </a:p>
          <a:p>
            <a:pPr indent="-342900" lvl="0" marL="457200" marR="0" rtl="0" algn="l">
              <a:lnSpc>
                <a:spcPct val="200000"/>
              </a:lnSpc>
              <a:spcBef>
                <a:spcPts val="0"/>
              </a:spcBef>
              <a:spcAft>
                <a:spcPts val="0"/>
              </a:spcAft>
              <a:buClr>
                <a:srgbClr val="FFFFFF"/>
              </a:buClr>
              <a:buSzPts val="1800"/>
              <a:buFont typeface="Calibri"/>
              <a:buAutoNum type="arabicPeriod" startAt="8"/>
            </a:pPr>
            <a:r>
              <a:rPr b="0" i="0" lang="en-IN" sz="1800" u="none" cap="none" strike="noStrike">
                <a:solidFill>
                  <a:srgbClr val="FFFFFF"/>
                </a:solidFill>
                <a:latin typeface="Calibri"/>
                <a:ea typeface="Calibri"/>
                <a:cs typeface="Calibri"/>
                <a:sym typeface="Calibri"/>
              </a:rPr>
              <a:t>Augmented Reality / Virtual Reality</a:t>
            </a:r>
            <a:endParaRPr b="0" i="0" sz="1800" u="none" cap="none" strike="noStrike">
              <a:solidFill>
                <a:srgbClr val="FFFFFF"/>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Google Shape;349;p24"/>
          <p:cNvSpPr/>
          <p:nvPr/>
        </p:nvSpPr>
        <p:spPr>
          <a:xfrm>
            <a:off x="0" y="920510"/>
            <a:ext cx="12192000" cy="59586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50" name="Google Shape;350;p24"/>
          <p:cNvSpPr txBox="1"/>
          <p:nvPr>
            <p:ph type="ctrTitle"/>
          </p:nvPr>
        </p:nvSpPr>
        <p:spPr>
          <a:xfrm>
            <a:off x="1524000" y="1122391"/>
            <a:ext cx="9144000" cy="55704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6000"/>
              <a:buNone/>
            </a:pPr>
            <a:r>
              <a:rPr lang="en-IN">
                <a:solidFill>
                  <a:srgbClr val="FFFFFF"/>
                </a:solidFill>
              </a:rPr>
              <a:t>Thank You</a:t>
            </a:r>
            <a:endParaRPr>
              <a:solidFill>
                <a:srgbClr val="FFFFFF"/>
              </a:solidFill>
            </a:endParaRPr>
          </a:p>
        </p:txBody>
      </p:sp>
      <p:pic>
        <p:nvPicPr>
          <p:cNvPr id="351" name="Google Shape;351;p24"/>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3"/>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03" name="Google Shape;103;p3"/>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104" name="Google Shape;104;p3"/>
          <p:cNvSpPr/>
          <p:nvPr/>
        </p:nvSpPr>
        <p:spPr>
          <a:xfrm>
            <a:off x="0" y="899410"/>
            <a:ext cx="12192000" cy="59586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5" name="Google Shape;105;p3"/>
          <p:cNvSpPr txBox="1"/>
          <p:nvPr/>
        </p:nvSpPr>
        <p:spPr>
          <a:xfrm>
            <a:off x="431982" y="3298738"/>
            <a:ext cx="5324242" cy="206210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en-IN" sz="3200" u="none" cap="none" strike="noStrike">
                <a:solidFill>
                  <a:schemeClr val="lt1"/>
                </a:solidFill>
                <a:latin typeface="Calibri"/>
                <a:ea typeface="Calibri"/>
                <a:cs typeface="Calibri"/>
                <a:sym typeface="Calibri"/>
              </a:rPr>
              <a:t>The only Integrated Logistics solutions provider at Mundra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t/>
            </a:r>
            <a:endParaRPr b="0" i="0" sz="32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n-IN" sz="1600" u="none" cap="none" strike="noStrike">
                <a:solidFill>
                  <a:schemeClr val="lt1"/>
                </a:solidFill>
                <a:latin typeface="Calibri"/>
                <a:ea typeface="Calibri"/>
                <a:cs typeface="Calibri"/>
                <a:sym typeface="Calibri"/>
              </a:rPr>
              <a:t>And the second largest employer at Mundra Port after the Adani Group.</a:t>
            </a:r>
            <a:endParaRPr b="0" i="0" sz="3200" u="none" cap="none" strike="noStrike">
              <a:solidFill>
                <a:schemeClr val="lt1"/>
              </a:solidFill>
              <a:latin typeface="Calibri"/>
              <a:ea typeface="Calibri"/>
              <a:cs typeface="Calibri"/>
              <a:sym typeface="Calibri"/>
            </a:endParaRPr>
          </a:p>
        </p:txBody>
      </p:sp>
      <p:sp>
        <p:nvSpPr>
          <p:cNvPr id="106" name="Google Shape;106;p3"/>
          <p:cNvSpPr/>
          <p:nvPr/>
        </p:nvSpPr>
        <p:spPr>
          <a:xfrm>
            <a:off x="8292406" y="1218332"/>
            <a:ext cx="1029890" cy="1029890"/>
          </a:xfrm>
          <a:prstGeom prst="ellipse">
            <a:avLst/>
          </a:prstGeom>
          <a:solidFill>
            <a:schemeClr val="lt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3"/>
          <p:cNvSpPr txBox="1"/>
          <p:nvPr/>
        </p:nvSpPr>
        <p:spPr>
          <a:xfrm>
            <a:off x="8443230" y="1369156"/>
            <a:ext cx="728242" cy="728242"/>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dk1"/>
              </a:buClr>
              <a:buSzPts val="1000"/>
              <a:buFont typeface="Calibri"/>
              <a:buNone/>
            </a:pPr>
            <a:r>
              <a:rPr b="0" i="0" lang="en-IN" sz="1000" u="none" cap="none" strike="noStrike">
                <a:solidFill>
                  <a:schemeClr val="dk1"/>
                </a:solidFill>
                <a:latin typeface="Calibri"/>
                <a:ea typeface="Calibri"/>
                <a:cs typeface="Calibri"/>
                <a:sym typeface="Calibri"/>
              </a:rPr>
              <a:t>SEZ Warehousing</a:t>
            </a:r>
            <a:endParaRPr b="0" i="0" sz="1400" u="none" cap="none" strike="noStrike">
              <a:solidFill>
                <a:srgbClr val="000000"/>
              </a:solidFill>
              <a:latin typeface="Arial"/>
              <a:ea typeface="Arial"/>
              <a:cs typeface="Arial"/>
              <a:sym typeface="Arial"/>
            </a:endParaRPr>
          </a:p>
        </p:txBody>
      </p:sp>
      <p:grpSp>
        <p:nvGrpSpPr>
          <p:cNvPr id="108" name="Google Shape;108;p3"/>
          <p:cNvGrpSpPr/>
          <p:nvPr/>
        </p:nvGrpSpPr>
        <p:grpSpPr>
          <a:xfrm>
            <a:off x="9338602" y="1784958"/>
            <a:ext cx="376176" cy="420273"/>
            <a:chOff x="9338602" y="1784958"/>
            <a:chExt cx="376176" cy="420273"/>
          </a:xfrm>
        </p:grpSpPr>
        <p:sp>
          <p:nvSpPr>
            <p:cNvPr id="109" name="Google Shape;109;p3"/>
            <p:cNvSpPr/>
            <p:nvPr/>
          </p:nvSpPr>
          <p:spPr>
            <a:xfrm rot="1200000">
              <a:off x="9389787" y="1821301"/>
              <a:ext cx="273806" cy="347588"/>
            </a:xfrm>
            <a:prstGeom prst="rightArrow">
              <a:avLst>
                <a:gd fmla="val 6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
            <p:cNvSpPr txBox="1"/>
            <p:nvPr/>
          </p:nvSpPr>
          <p:spPr>
            <a:xfrm rot="1200000">
              <a:off x="9392264" y="1876772"/>
              <a:ext cx="191664" cy="208552"/>
            </a:xfrm>
            <a:prstGeom prst="rect">
              <a:avLst/>
            </a:prstGeom>
            <a:solidFill>
              <a:srgbClr val="000000"/>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800"/>
                <a:buFont typeface="Calibri"/>
                <a:buNone/>
              </a:pPr>
              <a:r>
                <a:t/>
              </a:r>
              <a:endParaRPr b="0" i="0" sz="800" u="none" cap="none" strike="noStrike">
                <a:solidFill>
                  <a:schemeClr val="lt1"/>
                </a:solidFill>
                <a:latin typeface="Calibri"/>
                <a:ea typeface="Calibri"/>
                <a:cs typeface="Calibri"/>
                <a:sym typeface="Calibri"/>
              </a:endParaRPr>
            </a:p>
          </p:txBody>
        </p:sp>
      </p:grpSp>
      <p:sp>
        <p:nvSpPr>
          <p:cNvPr id="111" name="Google Shape;111;p3"/>
          <p:cNvSpPr/>
          <p:nvPr/>
        </p:nvSpPr>
        <p:spPr>
          <a:xfrm>
            <a:off x="9745648" y="1747268"/>
            <a:ext cx="1029890" cy="1029890"/>
          </a:xfrm>
          <a:prstGeom prst="ellipse">
            <a:avLst/>
          </a:prstGeom>
          <a:solidFill>
            <a:schemeClr val="lt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3"/>
          <p:cNvSpPr txBox="1"/>
          <p:nvPr/>
        </p:nvSpPr>
        <p:spPr>
          <a:xfrm>
            <a:off x="9896472" y="1898092"/>
            <a:ext cx="728242" cy="728242"/>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dk1"/>
              </a:buClr>
              <a:buSzPts val="1000"/>
              <a:buFont typeface="Calibri"/>
              <a:buNone/>
            </a:pPr>
            <a:r>
              <a:rPr b="0" i="0" lang="en-IN" sz="1000" u="none" cap="none" strike="noStrike">
                <a:solidFill>
                  <a:schemeClr val="dk1"/>
                </a:solidFill>
                <a:latin typeface="Calibri"/>
                <a:ea typeface="Calibri"/>
                <a:cs typeface="Calibri"/>
                <a:sym typeface="Calibri"/>
              </a:rPr>
              <a:t>Bond Warehousing</a:t>
            </a:r>
            <a:endParaRPr b="0" i="0" sz="1400" u="none" cap="none" strike="noStrike">
              <a:solidFill>
                <a:srgbClr val="000000"/>
              </a:solidFill>
              <a:latin typeface="Arial"/>
              <a:ea typeface="Arial"/>
              <a:cs typeface="Arial"/>
              <a:sym typeface="Arial"/>
            </a:endParaRPr>
          </a:p>
        </p:txBody>
      </p:sp>
      <p:grpSp>
        <p:nvGrpSpPr>
          <p:cNvPr id="113" name="Google Shape;113;p3"/>
          <p:cNvGrpSpPr/>
          <p:nvPr/>
        </p:nvGrpSpPr>
        <p:grpSpPr>
          <a:xfrm>
            <a:off x="10424384" y="2719702"/>
            <a:ext cx="437923" cy="410917"/>
            <a:chOff x="10424384" y="2719702"/>
            <a:chExt cx="437923" cy="410917"/>
          </a:xfrm>
        </p:grpSpPr>
        <p:sp>
          <p:nvSpPr>
            <p:cNvPr id="114" name="Google Shape;114;p3"/>
            <p:cNvSpPr/>
            <p:nvPr/>
          </p:nvSpPr>
          <p:spPr>
            <a:xfrm rot="3600000">
              <a:off x="10506442" y="2751366"/>
              <a:ext cx="273806" cy="347588"/>
            </a:xfrm>
            <a:prstGeom prst="rightArrow">
              <a:avLst>
                <a:gd fmla="val 6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3"/>
            <p:cNvSpPr txBox="1"/>
            <p:nvPr/>
          </p:nvSpPr>
          <p:spPr>
            <a:xfrm rot="3600000">
              <a:off x="10526978" y="2785315"/>
              <a:ext cx="191664" cy="208552"/>
            </a:xfrm>
            <a:prstGeom prst="rect">
              <a:avLst/>
            </a:prstGeom>
            <a:solidFill>
              <a:srgbClr val="000000"/>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800"/>
                <a:buFont typeface="Calibri"/>
                <a:buNone/>
              </a:pPr>
              <a:r>
                <a:t/>
              </a:r>
              <a:endParaRPr b="0" i="0" sz="800" u="none" cap="none" strike="noStrike">
                <a:solidFill>
                  <a:schemeClr val="lt1"/>
                </a:solidFill>
                <a:latin typeface="Calibri"/>
                <a:ea typeface="Calibri"/>
                <a:cs typeface="Calibri"/>
                <a:sym typeface="Calibri"/>
              </a:endParaRPr>
            </a:p>
          </p:txBody>
        </p:sp>
      </p:grpSp>
      <p:sp>
        <p:nvSpPr>
          <p:cNvPr id="116" name="Google Shape;116;p3"/>
          <p:cNvSpPr/>
          <p:nvPr/>
        </p:nvSpPr>
        <p:spPr>
          <a:xfrm>
            <a:off x="10518902" y="3086583"/>
            <a:ext cx="1029890" cy="1029890"/>
          </a:xfrm>
          <a:prstGeom prst="ellipse">
            <a:avLst/>
          </a:prstGeom>
          <a:solidFill>
            <a:schemeClr val="lt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
          <p:cNvSpPr txBox="1"/>
          <p:nvPr/>
        </p:nvSpPr>
        <p:spPr>
          <a:xfrm>
            <a:off x="10669726" y="3237407"/>
            <a:ext cx="728242" cy="728242"/>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dk1"/>
              </a:buClr>
              <a:buSzPts val="1000"/>
              <a:buFont typeface="Calibri"/>
              <a:buNone/>
            </a:pPr>
            <a:r>
              <a:rPr b="0" i="0" lang="en-IN" sz="1000" u="none" cap="none" strike="noStrike">
                <a:solidFill>
                  <a:schemeClr val="dk1"/>
                </a:solidFill>
                <a:latin typeface="Calibri"/>
                <a:ea typeface="Calibri"/>
                <a:cs typeface="Calibri"/>
                <a:sym typeface="Calibri"/>
              </a:rPr>
              <a:t>General Warehousing</a:t>
            </a:r>
            <a:endParaRPr b="0" i="0" sz="1400" u="none" cap="none" strike="noStrike">
              <a:solidFill>
                <a:srgbClr val="000000"/>
              </a:solidFill>
              <a:latin typeface="Arial"/>
              <a:ea typeface="Arial"/>
              <a:cs typeface="Arial"/>
              <a:sym typeface="Arial"/>
            </a:endParaRPr>
          </a:p>
        </p:txBody>
      </p:sp>
      <p:grpSp>
        <p:nvGrpSpPr>
          <p:cNvPr id="118" name="Google Shape;118;p3"/>
          <p:cNvGrpSpPr/>
          <p:nvPr/>
        </p:nvGrpSpPr>
        <p:grpSpPr>
          <a:xfrm>
            <a:off x="10705991" y="4190401"/>
            <a:ext cx="389853" cy="330004"/>
            <a:chOff x="10705991" y="4190401"/>
            <a:chExt cx="389853" cy="330004"/>
          </a:xfrm>
        </p:grpSpPr>
        <p:sp>
          <p:nvSpPr>
            <p:cNvPr id="119" name="Google Shape;119;p3"/>
            <p:cNvSpPr/>
            <p:nvPr/>
          </p:nvSpPr>
          <p:spPr>
            <a:xfrm rot="6000000">
              <a:off x="10764015" y="4181609"/>
              <a:ext cx="273806" cy="347588"/>
            </a:xfrm>
            <a:prstGeom prst="rightArrow">
              <a:avLst>
                <a:gd fmla="val 6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3"/>
            <p:cNvSpPr txBox="1"/>
            <p:nvPr/>
          </p:nvSpPr>
          <p:spPr>
            <a:xfrm rot="-4800000">
              <a:off x="10812218" y="4210680"/>
              <a:ext cx="191664" cy="208552"/>
            </a:xfrm>
            <a:prstGeom prst="rect">
              <a:avLst/>
            </a:prstGeom>
            <a:solidFill>
              <a:srgbClr val="000000"/>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800"/>
                <a:buFont typeface="Calibri"/>
                <a:buNone/>
              </a:pPr>
              <a:r>
                <a:t/>
              </a:r>
              <a:endParaRPr b="0" i="0" sz="800" u="none" cap="none" strike="noStrike">
                <a:solidFill>
                  <a:schemeClr val="lt1"/>
                </a:solidFill>
                <a:latin typeface="Calibri"/>
                <a:ea typeface="Calibri"/>
                <a:cs typeface="Calibri"/>
                <a:sym typeface="Calibri"/>
              </a:endParaRPr>
            </a:p>
          </p:txBody>
        </p:sp>
      </p:grpSp>
      <p:sp>
        <p:nvSpPr>
          <p:cNvPr id="121" name="Google Shape;121;p3"/>
          <p:cNvSpPr/>
          <p:nvPr/>
        </p:nvSpPr>
        <p:spPr>
          <a:xfrm>
            <a:off x="10250353" y="4609596"/>
            <a:ext cx="1029890" cy="1029890"/>
          </a:xfrm>
          <a:prstGeom prst="ellipse">
            <a:avLst/>
          </a:prstGeom>
          <a:solidFill>
            <a:schemeClr val="lt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3"/>
          <p:cNvSpPr txBox="1"/>
          <p:nvPr/>
        </p:nvSpPr>
        <p:spPr>
          <a:xfrm>
            <a:off x="10401177" y="4760420"/>
            <a:ext cx="728242" cy="728242"/>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dk1"/>
              </a:buClr>
              <a:buSzPts val="1000"/>
              <a:buFont typeface="Calibri"/>
              <a:buNone/>
            </a:pPr>
            <a:r>
              <a:rPr b="0" i="0" lang="en-IN" sz="1000" u="none" cap="none" strike="noStrike">
                <a:solidFill>
                  <a:schemeClr val="dk1"/>
                </a:solidFill>
                <a:latin typeface="Calibri"/>
                <a:ea typeface="Calibri"/>
                <a:cs typeface="Calibri"/>
                <a:sym typeface="Calibri"/>
              </a:rPr>
              <a:t>CFS</a:t>
            </a:r>
            <a:endParaRPr b="0" i="0" sz="1400" u="none" cap="none" strike="noStrike">
              <a:solidFill>
                <a:srgbClr val="000000"/>
              </a:solidFill>
              <a:latin typeface="Arial"/>
              <a:ea typeface="Arial"/>
              <a:cs typeface="Arial"/>
              <a:sym typeface="Arial"/>
            </a:endParaRPr>
          </a:p>
        </p:txBody>
      </p:sp>
      <p:grpSp>
        <p:nvGrpSpPr>
          <p:cNvPr id="123" name="Google Shape;123;p3"/>
          <p:cNvGrpSpPr/>
          <p:nvPr/>
        </p:nvGrpSpPr>
        <p:grpSpPr>
          <a:xfrm>
            <a:off x="9962301" y="5395465"/>
            <a:ext cx="433173" cy="442267"/>
            <a:chOff x="9962301" y="5395465"/>
            <a:chExt cx="433173" cy="442267"/>
          </a:xfrm>
        </p:grpSpPr>
        <p:sp>
          <p:nvSpPr>
            <p:cNvPr id="124" name="Google Shape;124;p3"/>
            <p:cNvSpPr/>
            <p:nvPr/>
          </p:nvSpPr>
          <p:spPr>
            <a:xfrm rot="8400000">
              <a:off x="10041985" y="5442804"/>
              <a:ext cx="273806" cy="347588"/>
            </a:xfrm>
            <a:prstGeom prst="rightArrow">
              <a:avLst>
                <a:gd fmla="val 6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3"/>
            <p:cNvSpPr txBox="1"/>
            <p:nvPr/>
          </p:nvSpPr>
          <p:spPr>
            <a:xfrm rot="-2400000">
              <a:off x="10114518" y="5485922"/>
              <a:ext cx="191664" cy="208552"/>
            </a:xfrm>
            <a:prstGeom prst="rect">
              <a:avLst/>
            </a:prstGeom>
            <a:solidFill>
              <a:srgbClr val="000000"/>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800"/>
                <a:buFont typeface="Calibri"/>
                <a:buNone/>
              </a:pPr>
              <a:r>
                <a:t/>
              </a:r>
              <a:endParaRPr b="0" i="0" sz="800" u="none" cap="none" strike="noStrike">
                <a:solidFill>
                  <a:schemeClr val="lt1"/>
                </a:solidFill>
                <a:latin typeface="Calibri"/>
                <a:ea typeface="Calibri"/>
                <a:cs typeface="Calibri"/>
                <a:sym typeface="Calibri"/>
              </a:endParaRPr>
            </a:p>
          </p:txBody>
        </p:sp>
      </p:grpSp>
      <p:sp>
        <p:nvSpPr>
          <p:cNvPr id="126" name="Google Shape;126;p3"/>
          <p:cNvSpPr/>
          <p:nvPr/>
        </p:nvSpPr>
        <p:spPr>
          <a:xfrm>
            <a:off x="9065660" y="5603672"/>
            <a:ext cx="1029890" cy="1029890"/>
          </a:xfrm>
          <a:prstGeom prst="ellipse">
            <a:avLst/>
          </a:prstGeom>
          <a:solidFill>
            <a:schemeClr val="lt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3"/>
          <p:cNvSpPr txBox="1"/>
          <p:nvPr/>
        </p:nvSpPr>
        <p:spPr>
          <a:xfrm>
            <a:off x="9216484" y="5754496"/>
            <a:ext cx="728242" cy="728242"/>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dk1"/>
              </a:buClr>
              <a:buSzPts val="1000"/>
              <a:buFont typeface="Calibri"/>
              <a:buNone/>
            </a:pPr>
            <a:r>
              <a:rPr b="0" i="0" lang="en-IN" sz="1000" u="none" cap="none" strike="noStrike">
                <a:solidFill>
                  <a:schemeClr val="dk1"/>
                </a:solidFill>
                <a:latin typeface="Calibri"/>
                <a:ea typeface="Calibri"/>
                <a:cs typeface="Calibri"/>
                <a:sym typeface="Calibri"/>
              </a:rPr>
              <a:t>Transport Fleet</a:t>
            </a:r>
            <a:endParaRPr b="0" i="0" sz="1400" u="none" cap="none" strike="noStrike">
              <a:solidFill>
                <a:srgbClr val="000000"/>
              </a:solidFill>
              <a:latin typeface="Arial"/>
              <a:ea typeface="Arial"/>
              <a:cs typeface="Arial"/>
              <a:sym typeface="Arial"/>
            </a:endParaRPr>
          </a:p>
        </p:txBody>
      </p:sp>
      <p:grpSp>
        <p:nvGrpSpPr>
          <p:cNvPr id="128" name="Google Shape;128;p3"/>
          <p:cNvGrpSpPr/>
          <p:nvPr/>
        </p:nvGrpSpPr>
        <p:grpSpPr>
          <a:xfrm>
            <a:off x="8678197" y="5944823"/>
            <a:ext cx="273806" cy="347588"/>
            <a:chOff x="8678197" y="5944823"/>
            <a:chExt cx="273806" cy="347588"/>
          </a:xfrm>
        </p:grpSpPr>
        <p:sp>
          <p:nvSpPr>
            <p:cNvPr id="129" name="Google Shape;129;p3"/>
            <p:cNvSpPr/>
            <p:nvPr/>
          </p:nvSpPr>
          <p:spPr>
            <a:xfrm rot="10800000">
              <a:off x="8678197" y="5944823"/>
              <a:ext cx="273806" cy="347588"/>
            </a:xfrm>
            <a:prstGeom prst="rightArrow">
              <a:avLst>
                <a:gd fmla="val 6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3"/>
            <p:cNvSpPr txBox="1"/>
            <p:nvPr/>
          </p:nvSpPr>
          <p:spPr>
            <a:xfrm>
              <a:off x="8760339" y="6014341"/>
              <a:ext cx="191664" cy="208552"/>
            </a:xfrm>
            <a:prstGeom prst="rect">
              <a:avLst/>
            </a:prstGeom>
            <a:solidFill>
              <a:srgbClr val="000000"/>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800"/>
                <a:buFont typeface="Calibri"/>
                <a:buNone/>
              </a:pPr>
              <a:r>
                <a:t/>
              </a:r>
              <a:endParaRPr b="0" i="0" sz="800" u="none" cap="none" strike="noStrike">
                <a:solidFill>
                  <a:schemeClr val="lt1"/>
                </a:solidFill>
                <a:latin typeface="Calibri"/>
                <a:ea typeface="Calibri"/>
                <a:cs typeface="Calibri"/>
                <a:sym typeface="Calibri"/>
              </a:endParaRPr>
            </a:p>
          </p:txBody>
        </p:sp>
      </p:grpSp>
      <p:sp>
        <p:nvSpPr>
          <p:cNvPr id="131" name="Google Shape;131;p3"/>
          <p:cNvSpPr/>
          <p:nvPr/>
        </p:nvSpPr>
        <p:spPr>
          <a:xfrm>
            <a:off x="7519152" y="5603672"/>
            <a:ext cx="1029890" cy="1029890"/>
          </a:xfrm>
          <a:prstGeom prst="ellipse">
            <a:avLst/>
          </a:prstGeom>
          <a:solidFill>
            <a:schemeClr val="lt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3"/>
          <p:cNvSpPr txBox="1"/>
          <p:nvPr/>
        </p:nvSpPr>
        <p:spPr>
          <a:xfrm>
            <a:off x="7669976" y="5754496"/>
            <a:ext cx="728242" cy="728242"/>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dk1"/>
              </a:buClr>
              <a:buSzPts val="1000"/>
              <a:buFont typeface="Calibri"/>
              <a:buNone/>
            </a:pPr>
            <a:r>
              <a:rPr b="0" i="0" lang="en-IN" sz="1000" u="none" cap="none" strike="noStrike">
                <a:solidFill>
                  <a:schemeClr val="dk1"/>
                </a:solidFill>
                <a:latin typeface="Calibri"/>
                <a:ea typeface="Calibri"/>
                <a:cs typeface="Calibri"/>
                <a:sym typeface="Calibri"/>
              </a:rPr>
              <a:t>Empty Container Yard</a:t>
            </a:r>
            <a:endParaRPr b="0" i="0" sz="1400" u="none" cap="none" strike="noStrike">
              <a:solidFill>
                <a:srgbClr val="000000"/>
              </a:solidFill>
              <a:latin typeface="Arial"/>
              <a:ea typeface="Arial"/>
              <a:cs typeface="Arial"/>
              <a:sym typeface="Arial"/>
            </a:endParaRPr>
          </a:p>
        </p:txBody>
      </p:sp>
      <p:grpSp>
        <p:nvGrpSpPr>
          <p:cNvPr id="133" name="Google Shape;133;p3"/>
          <p:cNvGrpSpPr/>
          <p:nvPr/>
        </p:nvGrpSpPr>
        <p:grpSpPr>
          <a:xfrm>
            <a:off x="7231101" y="5405426"/>
            <a:ext cx="433173" cy="442267"/>
            <a:chOff x="7231101" y="5405426"/>
            <a:chExt cx="433173" cy="442267"/>
          </a:xfrm>
        </p:grpSpPr>
        <p:sp>
          <p:nvSpPr>
            <p:cNvPr id="134" name="Google Shape;134;p3"/>
            <p:cNvSpPr/>
            <p:nvPr/>
          </p:nvSpPr>
          <p:spPr>
            <a:xfrm rot="-8400000">
              <a:off x="7310784" y="5452766"/>
              <a:ext cx="273806" cy="347588"/>
            </a:xfrm>
            <a:prstGeom prst="rightArrow">
              <a:avLst>
                <a:gd fmla="val 6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3"/>
            <p:cNvSpPr txBox="1"/>
            <p:nvPr/>
          </p:nvSpPr>
          <p:spPr>
            <a:xfrm rot="2400000">
              <a:off x="7383317" y="5548684"/>
              <a:ext cx="191664" cy="208552"/>
            </a:xfrm>
            <a:prstGeom prst="rect">
              <a:avLst/>
            </a:prstGeom>
            <a:solidFill>
              <a:srgbClr val="000000"/>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800"/>
                <a:buFont typeface="Calibri"/>
                <a:buNone/>
              </a:pPr>
              <a:r>
                <a:t/>
              </a:r>
              <a:endParaRPr b="0" i="0" sz="800" u="none" cap="none" strike="noStrike">
                <a:solidFill>
                  <a:schemeClr val="lt1"/>
                </a:solidFill>
                <a:latin typeface="Calibri"/>
                <a:ea typeface="Calibri"/>
                <a:cs typeface="Calibri"/>
                <a:sym typeface="Calibri"/>
              </a:endParaRPr>
            </a:p>
          </p:txBody>
        </p:sp>
      </p:grpSp>
      <p:sp>
        <p:nvSpPr>
          <p:cNvPr id="136" name="Google Shape;136;p3"/>
          <p:cNvSpPr/>
          <p:nvPr/>
        </p:nvSpPr>
        <p:spPr>
          <a:xfrm>
            <a:off x="6334459" y="4609596"/>
            <a:ext cx="1029890" cy="1029890"/>
          </a:xfrm>
          <a:prstGeom prst="ellipse">
            <a:avLst/>
          </a:prstGeom>
          <a:solidFill>
            <a:schemeClr val="lt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3"/>
          <p:cNvSpPr txBox="1"/>
          <p:nvPr/>
        </p:nvSpPr>
        <p:spPr>
          <a:xfrm>
            <a:off x="6485283" y="4760420"/>
            <a:ext cx="728242" cy="728242"/>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dk1"/>
              </a:buClr>
              <a:buSzPts val="1000"/>
              <a:buFont typeface="Calibri"/>
              <a:buNone/>
            </a:pPr>
            <a:r>
              <a:rPr b="0" i="0" lang="en-IN" sz="1000" u="none" cap="none" strike="noStrike">
                <a:solidFill>
                  <a:schemeClr val="dk1"/>
                </a:solidFill>
                <a:latin typeface="Calibri"/>
                <a:ea typeface="Calibri"/>
                <a:cs typeface="Calibri"/>
                <a:sym typeface="Calibri"/>
              </a:rPr>
              <a:t>Custom House Broker</a:t>
            </a:r>
            <a:endParaRPr b="0" i="0" sz="1400" u="none" cap="none" strike="noStrike">
              <a:solidFill>
                <a:srgbClr val="000000"/>
              </a:solidFill>
              <a:latin typeface="Arial"/>
              <a:ea typeface="Arial"/>
              <a:cs typeface="Arial"/>
              <a:sym typeface="Arial"/>
            </a:endParaRPr>
          </a:p>
        </p:txBody>
      </p:sp>
      <p:grpSp>
        <p:nvGrpSpPr>
          <p:cNvPr id="138" name="Google Shape;138;p3"/>
          <p:cNvGrpSpPr/>
          <p:nvPr/>
        </p:nvGrpSpPr>
        <p:grpSpPr>
          <a:xfrm>
            <a:off x="6521549" y="4205664"/>
            <a:ext cx="389853" cy="330004"/>
            <a:chOff x="6521549" y="4205664"/>
            <a:chExt cx="389853" cy="330004"/>
          </a:xfrm>
        </p:grpSpPr>
        <p:sp>
          <p:nvSpPr>
            <p:cNvPr id="139" name="Google Shape;139;p3"/>
            <p:cNvSpPr/>
            <p:nvPr/>
          </p:nvSpPr>
          <p:spPr>
            <a:xfrm rot="-6000000">
              <a:off x="6579572" y="4196872"/>
              <a:ext cx="273806" cy="347588"/>
            </a:xfrm>
            <a:prstGeom prst="rightArrow">
              <a:avLst>
                <a:gd fmla="val 6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3"/>
            <p:cNvSpPr txBox="1"/>
            <p:nvPr/>
          </p:nvSpPr>
          <p:spPr>
            <a:xfrm rot="4800000">
              <a:off x="6627775" y="4306837"/>
              <a:ext cx="191664" cy="208552"/>
            </a:xfrm>
            <a:prstGeom prst="rect">
              <a:avLst/>
            </a:prstGeom>
            <a:solidFill>
              <a:srgbClr val="000000"/>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800"/>
                <a:buFont typeface="Calibri"/>
                <a:buNone/>
              </a:pPr>
              <a:r>
                <a:t/>
              </a:r>
              <a:endParaRPr b="0" i="0" sz="800" u="none" cap="none" strike="noStrike">
                <a:solidFill>
                  <a:schemeClr val="lt1"/>
                </a:solidFill>
                <a:latin typeface="Calibri"/>
                <a:ea typeface="Calibri"/>
                <a:cs typeface="Calibri"/>
                <a:sym typeface="Calibri"/>
              </a:endParaRPr>
            </a:p>
          </p:txBody>
        </p:sp>
      </p:grpSp>
      <p:sp>
        <p:nvSpPr>
          <p:cNvPr id="141" name="Google Shape;141;p3"/>
          <p:cNvSpPr/>
          <p:nvPr/>
        </p:nvSpPr>
        <p:spPr>
          <a:xfrm>
            <a:off x="6065911" y="3086583"/>
            <a:ext cx="1029890" cy="1029890"/>
          </a:xfrm>
          <a:prstGeom prst="ellipse">
            <a:avLst/>
          </a:prstGeom>
          <a:solidFill>
            <a:schemeClr val="lt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3"/>
          <p:cNvSpPr txBox="1"/>
          <p:nvPr/>
        </p:nvSpPr>
        <p:spPr>
          <a:xfrm>
            <a:off x="6216735" y="3237407"/>
            <a:ext cx="728242" cy="728242"/>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dk1"/>
              </a:buClr>
              <a:buSzPts val="1000"/>
              <a:buFont typeface="Calibri"/>
              <a:buNone/>
            </a:pPr>
            <a:r>
              <a:rPr b="0" i="0" lang="en-IN" sz="1000" u="none" cap="none" strike="noStrike">
                <a:solidFill>
                  <a:schemeClr val="dk1"/>
                </a:solidFill>
                <a:latin typeface="Calibri"/>
                <a:ea typeface="Calibri"/>
                <a:cs typeface="Calibri"/>
                <a:sym typeface="Calibri"/>
              </a:rPr>
              <a:t>Technology Solutions</a:t>
            </a:r>
            <a:endParaRPr b="0" i="0" sz="1400" u="none" cap="none" strike="noStrike">
              <a:solidFill>
                <a:srgbClr val="000000"/>
              </a:solidFill>
              <a:latin typeface="Arial"/>
              <a:ea typeface="Arial"/>
              <a:cs typeface="Arial"/>
              <a:sym typeface="Arial"/>
            </a:endParaRPr>
          </a:p>
        </p:txBody>
      </p:sp>
      <p:grpSp>
        <p:nvGrpSpPr>
          <p:cNvPr id="143" name="Google Shape;143;p3"/>
          <p:cNvGrpSpPr/>
          <p:nvPr/>
        </p:nvGrpSpPr>
        <p:grpSpPr>
          <a:xfrm>
            <a:off x="6744646" y="2733124"/>
            <a:ext cx="437923" cy="410917"/>
            <a:chOff x="6744646" y="2733124"/>
            <a:chExt cx="437923" cy="410917"/>
          </a:xfrm>
        </p:grpSpPr>
        <p:sp>
          <p:nvSpPr>
            <p:cNvPr id="144" name="Google Shape;144;p3"/>
            <p:cNvSpPr/>
            <p:nvPr/>
          </p:nvSpPr>
          <p:spPr>
            <a:xfrm rot="-3600000">
              <a:off x="6826705" y="2764788"/>
              <a:ext cx="273806" cy="347588"/>
            </a:xfrm>
            <a:prstGeom prst="rightArrow">
              <a:avLst>
                <a:gd fmla="val 6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3"/>
            <p:cNvSpPr txBox="1"/>
            <p:nvPr/>
          </p:nvSpPr>
          <p:spPr>
            <a:xfrm rot="-3600000">
              <a:off x="6847241" y="2869875"/>
              <a:ext cx="191664" cy="208552"/>
            </a:xfrm>
            <a:prstGeom prst="rect">
              <a:avLst/>
            </a:prstGeom>
            <a:solidFill>
              <a:srgbClr val="000000"/>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800"/>
                <a:buFont typeface="Calibri"/>
                <a:buNone/>
              </a:pPr>
              <a:r>
                <a:t/>
              </a:r>
              <a:endParaRPr b="0" i="0" sz="800" u="none" cap="none" strike="noStrike">
                <a:solidFill>
                  <a:schemeClr val="lt1"/>
                </a:solidFill>
                <a:latin typeface="Calibri"/>
                <a:ea typeface="Calibri"/>
                <a:cs typeface="Calibri"/>
                <a:sym typeface="Calibri"/>
              </a:endParaRPr>
            </a:p>
          </p:txBody>
        </p:sp>
      </p:grpSp>
      <p:sp>
        <p:nvSpPr>
          <p:cNvPr id="146" name="Google Shape;146;p3"/>
          <p:cNvSpPr/>
          <p:nvPr/>
        </p:nvSpPr>
        <p:spPr>
          <a:xfrm>
            <a:off x="6839164" y="1747268"/>
            <a:ext cx="1029890" cy="1029890"/>
          </a:xfrm>
          <a:prstGeom prst="ellipse">
            <a:avLst/>
          </a:prstGeom>
          <a:solidFill>
            <a:schemeClr val="lt1"/>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3"/>
          <p:cNvSpPr txBox="1"/>
          <p:nvPr/>
        </p:nvSpPr>
        <p:spPr>
          <a:xfrm>
            <a:off x="6989988" y="1898092"/>
            <a:ext cx="728242" cy="728242"/>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dk1"/>
              </a:buClr>
              <a:buSzPts val="1000"/>
              <a:buFont typeface="Calibri"/>
              <a:buNone/>
            </a:pPr>
            <a:r>
              <a:rPr b="0" i="0" lang="en-IN" sz="1000" u="none" cap="none" strike="noStrike">
                <a:solidFill>
                  <a:schemeClr val="dk1"/>
                </a:solidFill>
                <a:latin typeface="Calibri"/>
                <a:ea typeface="Calibri"/>
                <a:cs typeface="Calibri"/>
                <a:sym typeface="Calibri"/>
              </a:rPr>
              <a:t>Consulting Services</a:t>
            </a:r>
            <a:endParaRPr b="0" i="0" sz="1400" u="none" cap="none" strike="noStrike">
              <a:solidFill>
                <a:srgbClr val="000000"/>
              </a:solidFill>
              <a:latin typeface="Arial"/>
              <a:ea typeface="Arial"/>
              <a:cs typeface="Arial"/>
              <a:sym typeface="Arial"/>
            </a:endParaRPr>
          </a:p>
        </p:txBody>
      </p:sp>
      <p:grpSp>
        <p:nvGrpSpPr>
          <p:cNvPr id="148" name="Google Shape;148;p3"/>
          <p:cNvGrpSpPr/>
          <p:nvPr/>
        </p:nvGrpSpPr>
        <p:grpSpPr>
          <a:xfrm>
            <a:off x="7885360" y="1790259"/>
            <a:ext cx="376176" cy="420273"/>
            <a:chOff x="7885360" y="1790259"/>
            <a:chExt cx="376176" cy="420273"/>
          </a:xfrm>
        </p:grpSpPr>
        <p:sp>
          <p:nvSpPr>
            <p:cNvPr id="149" name="Google Shape;149;p3"/>
            <p:cNvSpPr/>
            <p:nvPr/>
          </p:nvSpPr>
          <p:spPr>
            <a:xfrm rot="-1200000">
              <a:off x="7936545" y="1826602"/>
              <a:ext cx="273806" cy="347588"/>
            </a:xfrm>
            <a:prstGeom prst="rightArrow">
              <a:avLst>
                <a:gd fmla="val 60000" name="adj1"/>
                <a:gd fmla="val 50000" name="adj2"/>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3"/>
            <p:cNvSpPr txBox="1"/>
            <p:nvPr/>
          </p:nvSpPr>
          <p:spPr>
            <a:xfrm rot="-1200000">
              <a:off x="7939022" y="1910167"/>
              <a:ext cx="191664" cy="208552"/>
            </a:xfrm>
            <a:prstGeom prst="rect">
              <a:avLst/>
            </a:prstGeom>
            <a:solidFill>
              <a:srgbClr val="000000"/>
            </a:solid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Clr>
                  <a:schemeClr val="dk1"/>
                </a:buClr>
                <a:buSzPts val="800"/>
                <a:buFont typeface="Calibri"/>
                <a:buNone/>
              </a:pPr>
              <a:r>
                <a:t/>
              </a:r>
              <a:endParaRPr b="0" i="0" sz="800" u="none" cap="none" strike="noStrike">
                <a:solidFill>
                  <a:schemeClr val="lt1"/>
                </a:solidFill>
                <a:latin typeface="Calibri"/>
                <a:ea typeface="Calibri"/>
                <a:cs typeface="Calibri"/>
                <a:sym typeface="Calibri"/>
              </a:endParaRPr>
            </a:p>
          </p:txBody>
        </p:sp>
      </p:grpSp>
      <p:sp>
        <p:nvSpPr>
          <p:cNvPr id="151" name="Google Shape;151;p3"/>
          <p:cNvSpPr txBox="1"/>
          <p:nvPr/>
        </p:nvSpPr>
        <p:spPr>
          <a:xfrm>
            <a:off x="8199655" y="3544959"/>
            <a:ext cx="1717521" cy="58477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en-IN" sz="3200" u="none" cap="none" strike="noStrike">
                <a:solidFill>
                  <a:schemeClr val="lt1"/>
                </a:solidFill>
                <a:latin typeface="Calibri"/>
                <a:ea typeface="Calibri"/>
                <a:cs typeface="Calibri"/>
                <a:sym typeface="Calibri"/>
              </a:rPr>
              <a:t>Empezar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4"/>
          <p:cNvSpPr/>
          <p:nvPr/>
        </p:nvSpPr>
        <p:spPr>
          <a:xfrm>
            <a:off x="749511" y="2374243"/>
            <a:ext cx="2551571" cy="2768291"/>
          </a:xfrm>
          <a:prstGeom prst="ellipse">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7" name="Google Shape;157;p4"/>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58" name="Google Shape;158;p4"/>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159" name="Google Shape;159;p4"/>
          <p:cNvSpPr txBox="1"/>
          <p:nvPr/>
        </p:nvSpPr>
        <p:spPr>
          <a:xfrm>
            <a:off x="4748106" y="2834210"/>
            <a:ext cx="6433513" cy="2062103"/>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The largest SEZ Based Warehouse in Mundra SEZ</a:t>
            </a:r>
            <a:endParaRPr b="0" i="0" sz="14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3200"/>
              <a:buFont typeface="Arial"/>
              <a:buNone/>
            </a:pPr>
            <a:r>
              <a:t/>
            </a:r>
            <a:endParaRPr b="0" i="0" sz="3200" u="none" cap="none" strike="noStrike">
              <a:solidFill>
                <a:schemeClr val="dk1"/>
              </a:solidFill>
              <a:latin typeface="Calibri"/>
              <a:ea typeface="Calibri"/>
              <a:cs typeface="Calibri"/>
              <a:sym typeface="Calibri"/>
            </a:endParaRPr>
          </a:p>
          <a:p>
            <a:pPr indent="0" lvl="0" marL="0" marR="0" rtl="0" algn="r">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Calibri"/>
                <a:ea typeface="Calibri"/>
                <a:cs typeface="Calibri"/>
                <a:sym typeface="Calibri"/>
              </a:rPr>
              <a:t>Offering advantages such as duty deferment, GST deferment, stock and sell &amp; no late fees for bill of entry filing. </a:t>
            </a:r>
            <a:endParaRPr b="0" i="0" sz="1600" u="none" cap="none" strike="noStrike">
              <a:solidFill>
                <a:schemeClr val="dk1"/>
              </a:solidFill>
              <a:latin typeface="Calibri"/>
              <a:ea typeface="Calibri"/>
              <a:cs typeface="Calibri"/>
              <a:sym typeface="Calibri"/>
            </a:endParaRPr>
          </a:p>
        </p:txBody>
      </p:sp>
      <p:pic>
        <p:nvPicPr>
          <p:cNvPr id="160" name="Google Shape;160;p4"/>
          <p:cNvPicPr preferRelativeResize="0"/>
          <p:nvPr/>
        </p:nvPicPr>
        <p:blipFill rotWithShape="1">
          <a:blip r:embed="rId4">
            <a:alphaModFix/>
          </a:blip>
          <a:srcRect b="0" l="0" r="0" t="0"/>
          <a:stretch/>
        </p:blipFill>
        <p:spPr>
          <a:xfrm>
            <a:off x="1371132" y="2984079"/>
            <a:ext cx="1308328" cy="130832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5"/>
          <p:cNvSpPr/>
          <p:nvPr/>
        </p:nvSpPr>
        <p:spPr>
          <a:xfrm>
            <a:off x="0" y="899410"/>
            <a:ext cx="12192000" cy="595859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6" name="Google Shape;166;p5"/>
          <p:cNvSpPr/>
          <p:nvPr/>
        </p:nvSpPr>
        <p:spPr>
          <a:xfrm>
            <a:off x="8641522" y="2494559"/>
            <a:ext cx="2551571" cy="276829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7" name="Google Shape;167;p5"/>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68" name="Google Shape;168;p5"/>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169" name="Google Shape;169;p5"/>
          <p:cNvSpPr txBox="1"/>
          <p:nvPr/>
        </p:nvSpPr>
        <p:spPr>
          <a:xfrm>
            <a:off x="398691" y="2857384"/>
            <a:ext cx="6433513" cy="243143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en-IN" sz="3200" u="none" cap="none" strike="noStrike">
                <a:solidFill>
                  <a:schemeClr val="lt1"/>
                </a:solidFill>
                <a:latin typeface="Calibri"/>
                <a:ea typeface="Calibri"/>
                <a:cs typeface="Calibri"/>
                <a:sym typeface="Calibri"/>
              </a:rPr>
              <a:t>The most commercially viable CFS</a:t>
            </a:r>
            <a:endParaRPr b="0" i="0" sz="32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n-IN" sz="1600" u="none" cap="none" strike="noStrike">
                <a:solidFill>
                  <a:schemeClr val="lt1"/>
                </a:solidFill>
                <a:latin typeface="Calibri"/>
                <a:ea typeface="Calibri"/>
                <a:cs typeface="Calibri"/>
                <a:sym typeface="Calibri"/>
              </a:rPr>
              <a:t>Offers the quickest evacuation from the terminals. World class infrastructure, complete transparency and real time reporting. Current clients across Polymer, Heavy Machinery, Cosmetics, Timber, Paper, Bitumen &amp; Oil Rigs</a:t>
            </a:r>
            <a:endParaRPr b="0" i="0" sz="1400" u="none" cap="none" strike="noStrike">
              <a:solidFill>
                <a:srgbClr val="000000"/>
              </a:solidFill>
              <a:latin typeface="Arial"/>
              <a:ea typeface="Arial"/>
              <a:cs typeface="Arial"/>
              <a:sym typeface="Arial"/>
            </a:endParaRPr>
          </a:p>
        </p:txBody>
      </p:sp>
      <p:pic>
        <p:nvPicPr>
          <p:cNvPr id="170" name="Google Shape;170;p5"/>
          <p:cNvPicPr preferRelativeResize="0"/>
          <p:nvPr/>
        </p:nvPicPr>
        <p:blipFill rotWithShape="1">
          <a:blip r:embed="rId4">
            <a:alphaModFix/>
          </a:blip>
          <a:srcRect b="0" l="0" r="0" t="0"/>
          <a:stretch/>
        </p:blipFill>
        <p:spPr>
          <a:xfrm>
            <a:off x="9370065" y="3076340"/>
            <a:ext cx="1390730" cy="139073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6"/>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76" name="Google Shape;176;p6"/>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177" name="Google Shape;177;p6"/>
          <p:cNvSpPr txBox="1"/>
          <p:nvPr/>
        </p:nvSpPr>
        <p:spPr>
          <a:xfrm>
            <a:off x="4235824" y="2586228"/>
            <a:ext cx="7054200" cy="2616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The largest transportation fleet within Mundra SEZ</a:t>
            </a:r>
            <a:endParaRPr b="0" i="0" sz="14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3200"/>
              <a:buFont typeface="Arial"/>
              <a:buNone/>
            </a:pPr>
            <a:r>
              <a:t/>
            </a:r>
            <a:endParaRPr b="0" i="0" sz="3200" u="none" cap="none" strike="noStrike">
              <a:solidFill>
                <a:schemeClr val="dk1"/>
              </a:solidFill>
              <a:latin typeface="Calibri"/>
              <a:ea typeface="Calibri"/>
              <a:cs typeface="Calibri"/>
              <a:sym typeface="Calibri"/>
            </a:endParaRPr>
          </a:p>
          <a:p>
            <a:pPr indent="0" lvl="0" marL="0" marR="0" rtl="0" algn="r">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r">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Calibri"/>
                <a:ea typeface="Calibri"/>
                <a:cs typeface="Calibri"/>
                <a:sym typeface="Calibri"/>
              </a:rPr>
              <a:t>Over 240 Trailers. Manage the Container Operations of all 4 Terminals at Mundra Port. Handle 350,000 TEUs/month – the highest in India. In-house maintenance facilities which minimizes down time.</a:t>
            </a:r>
            <a:endParaRPr b="0" i="0" sz="1400" u="none" cap="none" strike="noStrike">
              <a:solidFill>
                <a:srgbClr val="000000"/>
              </a:solidFill>
              <a:latin typeface="Arial"/>
              <a:ea typeface="Arial"/>
              <a:cs typeface="Arial"/>
              <a:sym typeface="Arial"/>
            </a:endParaRPr>
          </a:p>
        </p:txBody>
      </p:sp>
      <p:sp>
        <p:nvSpPr>
          <p:cNvPr id="178" name="Google Shape;178;p6"/>
          <p:cNvSpPr/>
          <p:nvPr/>
        </p:nvSpPr>
        <p:spPr>
          <a:xfrm>
            <a:off x="446462" y="2274332"/>
            <a:ext cx="2551571" cy="2768291"/>
          </a:xfrm>
          <a:prstGeom prst="ellipse">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79" name="Google Shape;179;p6"/>
          <p:cNvPicPr preferRelativeResize="0"/>
          <p:nvPr/>
        </p:nvPicPr>
        <p:blipFill rotWithShape="1">
          <a:blip r:embed="rId4">
            <a:alphaModFix/>
          </a:blip>
          <a:srcRect b="0" l="0" r="0" t="0"/>
          <a:stretch/>
        </p:blipFill>
        <p:spPr>
          <a:xfrm>
            <a:off x="909825" y="2896944"/>
            <a:ext cx="1724848" cy="172484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7"/>
          <p:cNvSpPr/>
          <p:nvPr/>
        </p:nvSpPr>
        <p:spPr>
          <a:xfrm>
            <a:off x="0" y="899410"/>
            <a:ext cx="12192000" cy="595859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5" name="Google Shape;185;p7"/>
          <p:cNvSpPr/>
          <p:nvPr/>
        </p:nvSpPr>
        <p:spPr>
          <a:xfrm>
            <a:off x="8805419" y="2494559"/>
            <a:ext cx="2551571" cy="276829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6" name="Google Shape;186;p7"/>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87" name="Google Shape;187;p7"/>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188" name="Google Shape;188;p7"/>
          <p:cNvSpPr txBox="1"/>
          <p:nvPr/>
        </p:nvSpPr>
        <p:spPr>
          <a:xfrm>
            <a:off x="426428" y="2912094"/>
            <a:ext cx="6433513" cy="218521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en-IN" sz="3200" u="none" cap="none" strike="noStrike">
                <a:solidFill>
                  <a:schemeClr val="lt1"/>
                </a:solidFill>
                <a:latin typeface="Calibri"/>
                <a:ea typeface="Calibri"/>
                <a:cs typeface="Calibri"/>
                <a:sym typeface="Calibri"/>
              </a:rPr>
              <a:t>The Largest Empty Container Yard </a:t>
            </a:r>
            <a:endParaRPr b="0" i="0" sz="32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n-IN" sz="1600" u="none" cap="none" strike="noStrike">
                <a:solidFill>
                  <a:schemeClr val="lt1"/>
                </a:solidFill>
                <a:latin typeface="Calibri"/>
                <a:ea typeface="Calibri"/>
                <a:cs typeface="Calibri"/>
                <a:sym typeface="Calibri"/>
              </a:rPr>
              <a:t>Handle over 130,000 TEUs a year. In-house Maintenance and Repair. Systems support Container Location, Barcoding and Real Times Updates for customers.</a:t>
            </a:r>
            <a:endParaRPr b="0" i="0" sz="1400" u="none" cap="none" strike="noStrike">
              <a:solidFill>
                <a:srgbClr val="000000"/>
              </a:solidFill>
              <a:latin typeface="Arial"/>
              <a:ea typeface="Arial"/>
              <a:cs typeface="Arial"/>
              <a:sym typeface="Arial"/>
            </a:endParaRPr>
          </a:p>
        </p:txBody>
      </p:sp>
      <p:pic>
        <p:nvPicPr>
          <p:cNvPr descr="A picture containing object&#10;&#10;Description generated with high confidence" id="189" name="Google Shape;189;p7"/>
          <p:cNvPicPr preferRelativeResize="0"/>
          <p:nvPr/>
        </p:nvPicPr>
        <p:blipFill rotWithShape="1">
          <a:blip r:embed="rId4">
            <a:alphaModFix/>
          </a:blip>
          <a:srcRect b="0" l="0" r="0" t="0"/>
          <a:stretch/>
        </p:blipFill>
        <p:spPr>
          <a:xfrm flipH="1">
            <a:off x="9357240" y="3077636"/>
            <a:ext cx="1447928" cy="144792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8"/>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95" name="Google Shape;195;p8"/>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196" name="Google Shape;196;p8"/>
          <p:cNvSpPr txBox="1"/>
          <p:nvPr/>
        </p:nvSpPr>
        <p:spPr>
          <a:xfrm>
            <a:off x="4624103" y="2896252"/>
            <a:ext cx="6433513" cy="1938992"/>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3200"/>
              <a:buFont typeface="Arial"/>
              <a:buNone/>
            </a:pPr>
            <a:r>
              <a:rPr b="0" i="0" lang="en-IN" sz="3200" u="none" cap="none" strike="noStrike">
                <a:solidFill>
                  <a:schemeClr val="dk1"/>
                </a:solidFill>
                <a:latin typeface="Calibri"/>
                <a:ea typeface="Calibri"/>
                <a:cs typeface="Calibri"/>
                <a:sym typeface="Calibri"/>
              </a:rPr>
              <a:t>Pathbreaking Technology Solutions </a:t>
            </a:r>
            <a:endParaRPr b="0" i="0" sz="3200" u="none" cap="none" strike="noStrike">
              <a:solidFill>
                <a:schemeClr val="dk1"/>
              </a:solidFill>
              <a:latin typeface="Calibri"/>
              <a:ea typeface="Calibri"/>
              <a:cs typeface="Calibri"/>
              <a:sym typeface="Calibri"/>
            </a:endParaRPr>
          </a:p>
          <a:p>
            <a:pPr indent="0" lvl="0" marL="0" marR="0" rtl="0" algn="r">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r">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libri"/>
              <a:ea typeface="Calibri"/>
              <a:cs typeface="Calibri"/>
              <a:sym typeface="Calibri"/>
            </a:endParaRPr>
          </a:p>
          <a:p>
            <a:pPr indent="0" lvl="0" marL="0" marR="0" rtl="0" algn="r">
              <a:lnSpc>
                <a:spcPct val="100000"/>
              </a:lnSpc>
              <a:spcBef>
                <a:spcPts val="0"/>
              </a:spcBef>
              <a:spcAft>
                <a:spcPts val="0"/>
              </a:spcAft>
              <a:buClr>
                <a:srgbClr val="000000"/>
              </a:buClr>
              <a:buSzPts val="1600"/>
              <a:buFont typeface="Arial"/>
              <a:buNone/>
            </a:pPr>
            <a:r>
              <a:rPr b="0" i="0" lang="en-IN" sz="1600" u="none" cap="none" strike="noStrike">
                <a:solidFill>
                  <a:schemeClr val="dk1"/>
                </a:solidFill>
                <a:latin typeface="Calibri"/>
                <a:ea typeface="Calibri"/>
                <a:cs typeface="Calibri"/>
                <a:sym typeface="Calibri"/>
              </a:rPr>
              <a:t>Support advanced reporting mechanisms for customisable real time reports. Deployed technology solutions for leading Shipping Lines &amp; Logistics Companies.</a:t>
            </a:r>
            <a:endParaRPr b="0" i="0" sz="1600" u="none" cap="none" strike="noStrike">
              <a:solidFill>
                <a:schemeClr val="dk1"/>
              </a:solidFill>
              <a:latin typeface="Calibri"/>
              <a:ea typeface="Calibri"/>
              <a:cs typeface="Calibri"/>
              <a:sym typeface="Calibri"/>
            </a:endParaRPr>
          </a:p>
        </p:txBody>
      </p:sp>
      <p:sp>
        <p:nvSpPr>
          <p:cNvPr id="197" name="Google Shape;197;p8"/>
          <p:cNvSpPr/>
          <p:nvPr/>
        </p:nvSpPr>
        <p:spPr>
          <a:xfrm>
            <a:off x="536402" y="2574136"/>
            <a:ext cx="2551571" cy="2768291"/>
          </a:xfrm>
          <a:prstGeom prst="ellipse">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98" name="Google Shape;198;p8"/>
          <p:cNvPicPr preferRelativeResize="0"/>
          <p:nvPr/>
        </p:nvPicPr>
        <p:blipFill rotWithShape="1">
          <a:blip r:embed="rId4">
            <a:alphaModFix/>
          </a:blip>
          <a:srcRect b="0" l="0" r="0" t="0"/>
          <a:stretch/>
        </p:blipFill>
        <p:spPr>
          <a:xfrm>
            <a:off x="1134375" y="3310650"/>
            <a:ext cx="1330400" cy="1262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9"/>
          <p:cNvSpPr/>
          <p:nvPr/>
        </p:nvSpPr>
        <p:spPr>
          <a:xfrm>
            <a:off x="0" y="899410"/>
            <a:ext cx="12192000" cy="595859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4" name="Google Shape;204;p9"/>
          <p:cNvSpPr/>
          <p:nvPr/>
        </p:nvSpPr>
        <p:spPr>
          <a:xfrm>
            <a:off x="0" y="0"/>
            <a:ext cx="12192000" cy="89941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05" name="Google Shape;205;p9"/>
          <p:cNvPicPr preferRelativeResize="0"/>
          <p:nvPr/>
        </p:nvPicPr>
        <p:blipFill rotWithShape="1">
          <a:blip r:embed="rId3">
            <a:alphaModFix/>
          </a:blip>
          <a:srcRect b="0" l="0" r="0" t="0"/>
          <a:stretch/>
        </p:blipFill>
        <p:spPr>
          <a:xfrm>
            <a:off x="117188" y="199479"/>
            <a:ext cx="1456779" cy="424748"/>
          </a:xfrm>
          <a:prstGeom prst="rect">
            <a:avLst/>
          </a:prstGeom>
          <a:noFill/>
          <a:ln>
            <a:noFill/>
          </a:ln>
        </p:spPr>
      </p:pic>
      <p:sp>
        <p:nvSpPr>
          <p:cNvPr id="206" name="Google Shape;206;p9"/>
          <p:cNvSpPr txBox="1"/>
          <p:nvPr/>
        </p:nvSpPr>
        <p:spPr>
          <a:xfrm>
            <a:off x="662321" y="2892970"/>
            <a:ext cx="6433513" cy="236988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en-IN" sz="3200" u="none" cap="none" strike="noStrike">
                <a:solidFill>
                  <a:schemeClr val="lt1"/>
                </a:solidFill>
                <a:latin typeface="Calibri"/>
                <a:ea typeface="Calibri"/>
                <a:cs typeface="Calibri"/>
                <a:sym typeface="Calibri"/>
              </a:rPr>
              <a:t>One of the most reputed Custom House Brokers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200"/>
              <a:buFont typeface="Arial"/>
              <a:buNone/>
            </a:pPr>
            <a:r>
              <a:t/>
            </a:r>
            <a:endParaRPr b="0" i="0" sz="32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en-IN" sz="1600" u="none" cap="none" strike="noStrike">
                <a:solidFill>
                  <a:schemeClr val="lt1"/>
                </a:solidFill>
                <a:latin typeface="Calibri"/>
                <a:ea typeface="Calibri"/>
                <a:cs typeface="Calibri"/>
                <a:sym typeface="Calibri"/>
              </a:rPr>
              <a:t>With retired customs officials leading an enviable team of professionals. Our Clients are in the Top 3 Importers in Mundra in terms of Duty Payment</a:t>
            </a:r>
            <a:endParaRPr b="0" i="0" sz="1600" u="none" cap="none" strike="noStrike">
              <a:solidFill>
                <a:schemeClr val="lt1"/>
              </a:solidFill>
              <a:latin typeface="Calibri"/>
              <a:ea typeface="Calibri"/>
              <a:cs typeface="Calibri"/>
              <a:sym typeface="Calibri"/>
            </a:endParaRPr>
          </a:p>
        </p:txBody>
      </p:sp>
      <p:sp>
        <p:nvSpPr>
          <p:cNvPr id="207" name="Google Shape;207;p9"/>
          <p:cNvSpPr/>
          <p:nvPr/>
        </p:nvSpPr>
        <p:spPr>
          <a:xfrm>
            <a:off x="8978108" y="2494559"/>
            <a:ext cx="2551571" cy="276829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A close up of a sign&#10;&#10;Description generated with very high confidence" id="208" name="Google Shape;208;p9"/>
          <p:cNvPicPr preferRelativeResize="0"/>
          <p:nvPr/>
        </p:nvPicPr>
        <p:blipFill rotWithShape="1">
          <a:blip r:embed="rId4">
            <a:alphaModFix/>
          </a:blip>
          <a:srcRect b="0" l="0" r="0" t="0"/>
          <a:stretch/>
        </p:blipFill>
        <p:spPr>
          <a:xfrm>
            <a:off x="9717762" y="3217542"/>
            <a:ext cx="1322323" cy="132232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